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96" r:id="rId5"/>
    <p:sldId id="301" r:id="rId6"/>
    <p:sldId id="297" r:id="rId7"/>
    <p:sldId id="294" r:id="rId8"/>
    <p:sldId id="263" r:id="rId9"/>
    <p:sldId id="266" r:id="rId10"/>
    <p:sldId id="304" r:id="rId11"/>
    <p:sldId id="305" r:id="rId12"/>
    <p:sldId id="307" r:id="rId13"/>
    <p:sldId id="310" r:id="rId14"/>
    <p:sldId id="308" r:id="rId15"/>
    <p:sldId id="311" r:id="rId16"/>
    <p:sldId id="312" r:id="rId17"/>
    <p:sldId id="313" r:id="rId18"/>
    <p:sldId id="315" r:id="rId19"/>
    <p:sldId id="284" r:id="rId20"/>
    <p:sldId id="286" r:id="rId21"/>
    <p:sldId id="287" r:id="rId22"/>
    <p:sldId id="314" r:id="rId23"/>
    <p:sldId id="316" r:id="rId24"/>
    <p:sldId id="317" r:id="rId25"/>
    <p:sldId id="318" r:id="rId26"/>
    <p:sldId id="323" r:id="rId27"/>
    <p:sldId id="319" r:id="rId28"/>
    <p:sldId id="320" r:id="rId29"/>
    <p:sldId id="321" r:id="rId30"/>
    <p:sldId id="325" r:id="rId31"/>
    <p:sldId id="322"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E2E08FF-35F1-4EA5-88A0-536D60D2E0FF}">
          <p14:sldIdLst>
            <p14:sldId id="296"/>
            <p14:sldId id="301"/>
            <p14:sldId id="297"/>
          </p14:sldIdLst>
        </p14:section>
        <p14:section name="Dataset Explanation" id="{D03FD796-5EDD-492F-8D72-F7611840EF13}">
          <p14:sldIdLst>
            <p14:sldId id="294"/>
            <p14:sldId id="263"/>
            <p14:sldId id="266"/>
          </p14:sldIdLst>
        </p14:section>
        <p14:section name="Text Preprocessing" id="{589D586F-C432-DF41-8EE8-082F40F627A7}">
          <p14:sldIdLst>
            <p14:sldId id="304"/>
            <p14:sldId id="305"/>
          </p14:sldIdLst>
        </p14:section>
        <p14:section name="Text Embeddings with pretrained models" id="{AA161B19-2CF2-BB49-B051-C91D3F82568E}">
          <p14:sldIdLst>
            <p14:sldId id="307"/>
            <p14:sldId id="310"/>
            <p14:sldId id="308"/>
            <p14:sldId id="311"/>
          </p14:sldIdLst>
        </p14:section>
        <p14:section name="First experiment ( Clustering + Semantic Graphs)" id="{0B96E536-3750-814D-8A74-5BAAEEB76FD7}">
          <p14:sldIdLst>
            <p14:sldId id="312"/>
            <p14:sldId id="313"/>
            <p14:sldId id="315"/>
            <p14:sldId id="284"/>
            <p14:sldId id="286"/>
            <p14:sldId id="287"/>
            <p14:sldId id="314"/>
          </p14:sldIdLst>
        </p14:section>
        <p14:section name="Improvement of the first experiment" id="{89AC5FD0-5D3F-1A48-ACB7-5111DEF0F481}">
          <p14:sldIdLst>
            <p14:sldId id="316"/>
            <p14:sldId id="317"/>
            <p14:sldId id="318"/>
            <p14:sldId id="323"/>
            <p14:sldId id="319"/>
            <p14:sldId id="320"/>
            <p14:sldId id="321"/>
            <p14:sldId id="325"/>
            <p14:sldId id="322"/>
          </p14:sldIdLst>
        </p14:section>
        <p14:section name="Adding new dataset into model" id="{D25F1CE0-E943-479D-BB17-4EDABC4E89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624" autoAdjust="0"/>
    <p:restoredTop sz="95934"/>
  </p:normalViewPr>
  <p:slideViewPr>
    <p:cSldViewPr snapToGrid="0">
      <p:cViewPr varScale="1">
        <p:scale>
          <a:sx n="110" d="100"/>
          <a:sy n="110" d="100"/>
        </p:scale>
        <p:origin x="176" y="2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84EBB-8F3E-46A0-810F-DFF2B6CDAF3F}" type="datetimeFigureOut">
              <a:rPr lang="de-DE" smtClean="0"/>
              <a:t>20.02.24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F70E6-EBDB-4D23-A6BF-AAAE9D02B691}" type="slidenum">
              <a:rPr lang="de-DE" smtClean="0"/>
              <a:t>‹#›</a:t>
            </a:fld>
            <a:endParaRPr lang="de-DE"/>
          </a:p>
        </p:txBody>
      </p:sp>
    </p:spTree>
    <p:extLst>
      <p:ext uri="{BB962C8B-B14F-4D97-AF65-F5344CB8AC3E}">
        <p14:creationId xmlns:p14="http://schemas.microsoft.com/office/powerpoint/2010/main" val="3931159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2B3E1866-6ABF-4414-AFB5-B91146A1FA19}" type="slidenum">
              <a:rPr lang="en-GB" smtClean="0"/>
              <a:pPr/>
              <a:t>1</a:t>
            </a:fld>
            <a:endParaRPr lang="en-GB" dirty="0"/>
          </a:p>
        </p:txBody>
      </p:sp>
    </p:spTree>
    <p:extLst>
      <p:ext uri="{BB962C8B-B14F-4D97-AF65-F5344CB8AC3E}">
        <p14:creationId xmlns:p14="http://schemas.microsoft.com/office/powerpoint/2010/main" val="1168142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10</a:t>
            </a:fld>
            <a:endParaRPr lang="en-US"/>
          </a:p>
        </p:txBody>
      </p:sp>
    </p:spTree>
    <p:extLst>
      <p:ext uri="{BB962C8B-B14F-4D97-AF65-F5344CB8AC3E}">
        <p14:creationId xmlns:p14="http://schemas.microsoft.com/office/powerpoint/2010/main" val="400156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11</a:t>
            </a:fld>
            <a:endParaRPr lang="en-US"/>
          </a:p>
        </p:txBody>
      </p:sp>
    </p:spTree>
    <p:extLst>
      <p:ext uri="{BB962C8B-B14F-4D97-AF65-F5344CB8AC3E}">
        <p14:creationId xmlns:p14="http://schemas.microsoft.com/office/powerpoint/2010/main" val="311609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12</a:t>
            </a:fld>
            <a:endParaRPr lang="en-US"/>
          </a:p>
        </p:txBody>
      </p:sp>
    </p:spTree>
    <p:extLst>
      <p:ext uri="{BB962C8B-B14F-4D97-AF65-F5344CB8AC3E}">
        <p14:creationId xmlns:p14="http://schemas.microsoft.com/office/powerpoint/2010/main" val="9197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13</a:t>
            </a:fld>
            <a:endParaRPr lang="en-US"/>
          </a:p>
        </p:txBody>
      </p:sp>
    </p:spTree>
    <p:extLst>
      <p:ext uri="{BB962C8B-B14F-4D97-AF65-F5344CB8AC3E}">
        <p14:creationId xmlns:p14="http://schemas.microsoft.com/office/powerpoint/2010/main" val="103785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14</a:t>
            </a:fld>
            <a:endParaRPr lang="en-US"/>
          </a:p>
        </p:txBody>
      </p:sp>
    </p:spTree>
    <p:extLst>
      <p:ext uri="{BB962C8B-B14F-4D97-AF65-F5344CB8AC3E}">
        <p14:creationId xmlns:p14="http://schemas.microsoft.com/office/powerpoint/2010/main" val="2805532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15</a:t>
            </a:fld>
            <a:endParaRPr lang="en-US"/>
          </a:p>
        </p:txBody>
      </p:sp>
    </p:spTree>
    <p:extLst>
      <p:ext uri="{BB962C8B-B14F-4D97-AF65-F5344CB8AC3E}">
        <p14:creationId xmlns:p14="http://schemas.microsoft.com/office/powerpoint/2010/main" val="2509059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16</a:t>
            </a:fld>
            <a:endParaRPr lang="en-US"/>
          </a:p>
        </p:txBody>
      </p:sp>
    </p:spTree>
    <p:extLst>
      <p:ext uri="{BB962C8B-B14F-4D97-AF65-F5344CB8AC3E}">
        <p14:creationId xmlns:p14="http://schemas.microsoft.com/office/powerpoint/2010/main" val="2455036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17</a:t>
            </a:fld>
            <a:endParaRPr lang="en-US"/>
          </a:p>
        </p:txBody>
      </p:sp>
    </p:spTree>
    <p:extLst>
      <p:ext uri="{BB962C8B-B14F-4D97-AF65-F5344CB8AC3E}">
        <p14:creationId xmlns:p14="http://schemas.microsoft.com/office/powerpoint/2010/main" val="1601963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18</a:t>
            </a:fld>
            <a:endParaRPr lang="en-US"/>
          </a:p>
        </p:txBody>
      </p:sp>
    </p:spTree>
    <p:extLst>
      <p:ext uri="{BB962C8B-B14F-4D97-AF65-F5344CB8AC3E}">
        <p14:creationId xmlns:p14="http://schemas.microsoft.com/office/powerpoint/2010/main" val="2259007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19</a:t>
            </a:fld>
            <a:endParaRPr lang="en-US"/>
          </a:p>
        </p:txBody>
      </p:sp>
    </p:spTree>
    <p:extLst>
      <p:ext uri="{BB962C8B-B14F-4D97-AF65-F5344CB8AC3E}">
        <p14:creationId xmlns:p14="http://schemas.microsoft.com/office/powerpoint/2010/main" val="100372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a:t>
            </a:fld>
            <a:endParaRPr lang="en-US" dirty="0"/>
          </a:p>
        </p:txBody>
      </p:sp>
    </p:spTree>
    <p:extLst>
      <p:ext uri="{BB962C8B-B14F-4D97-AF65-F5344CB8AC3E}">
        <p14:creationId xmlns:p14="http://schemas.microsoft.com/office/powerpoint/2010/main" val="479299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20</a:t>
            </a:fld>
            <a:endParaRPr lang="en-US"/>
          </a:p>
        </p:txBody>
      </p:sp>
    </p:spTree>
    <p:extLst>
      <p:ext uri="{BB962C8B-B14F-4D97-AF65-F5344CB8AC3E}">
        <p14:creationId xmlns:p14="http://schemas.microsoft.com/office/powerpoint/2010/main" val="2943257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21</a:t>
            </a:fld>
            <a:endParaRPr lang="en-US"/>
          </a:p>
        </p:txBody>
      </p:sp>
    </p:spTree>
    <p:extLst>
      <p:ext uri="{BB962C8B-B14F-4D97-AF65-F5344CB8AC3E}">
        <p14:creationId xmlns:p14="http://schemas.microsoft.com/office/powerpoint/2010/main" val="1199766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22</a:t>
            </a:fld>
            <a:endParaRPr lang="en-US" dirty="0"/>
          </a:p>
        </p:txBody>
      </p:sp>
    </p:spTree>
    <p:extLst>
      <p:ext uri="{BB962C8B-B14F-4D97-AF65-F5344CB8AC3E}">
        <p14:creationId xmlns:p14="http://schemas.microsoft.com/office/powerpoint/2010/main" val="1716624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23</a:t>
            </a:fld>
            <a:endParaRPr lang="en-US" dirty="0"/>
          </a:p>
        </p:txBody>
      </p:sp>
    </p:spTree>
    <p:extLst>
      <p:ext uri="{BB962C8B-B14F-4D97-AF65-F5344CB8AC3E}">
        <p14:creationId xmlns:p14="http://schemas.microsoft.com/office/powerpoint/2010/main" val="2884814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24</a:t>
            </a:fld>
            <a:endParaRPr lang="en-US" dirty="0"/>
          </a:p>
        </p:txBody>
      </p:sp>
    </p:spTree>
    <p:extLst>
      <p:ext uri="{BB962C8B-B14F-4D97-AF65-F5344CB8AC3E}">
        <p14:creationId xmlns:p14="http://schemas.microsoft.com/office/powerpoint/2010/main" val="1034996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25</a:t>
            </a:fld>
            <a:endParaRPr lang="en-US" dirty="0"/>
          </a:p>
        </p:txBody>
      </p:sp>
    </p:spTree>
    <p:extLst>
      <p:ext uri="{BB962C8B-B14F-4D97-AF65-F5344CB8AC3E}">
        <p14:creationId xmlns:p14="http://schemas.microsoft.com/office/powerpoint/2010/main" val="2186875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26</a:t>
            </a:fld>
            <a:endParaRPr lang="en-US" dirty="0"/>
          </a:p>
        </p:txBody>
      </p:sp>
    </p:spTree>
    <p:extLst>
      <p:ext uri="{BB962C8B-B14F-4D97-AF65-F5344CB8AC3E}">
        <p14:creationId xmlns:p14="http://schemas.microsoft.com/office/powerpoint/2010/main" val="3860138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27</a:t>
            </a:fld>
            <a:endParaRPr lang="en-US" dirty="0"/>
          </a:p>
        </p:txBody>
      </p:sp>
    </p:spTree>
    <p:extLst>
      <p:ext uri="{BB962C8B-B14F-4D97-AF65-F5344CB8AC3E}">
        <p14:creationId xmlns:p14="http://schemas.microsoft.com/office/powerpoint/2010/main" val="3831632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28</a:t>
            </a:fld>
            <a:endParaRPr lang="en-US" dirty="0"/>
          </a:p>
        </p:txBody>
      </p:sp>
    </p:spTree>
    <p:extLst>
      <p:ext uri="{BB962C8B-B14F-4D97-AF65-F5344CB8AC3E}">
        <p14:creationId xmlns:p14="http://schemas.microsoft.com/office/powerpoint/2010/main" val="407790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3</a:t>
            </a:fld>
            <a:endParaRPr lang="en-US" dirty="0"/>
          </a:p>
        </p:txBody>
      </p:sp>
    </p:spTree>
    <p:extLst>
      <p:ext uri="{BB962C8B-B14F-4D97-AF65-F5344CB8AC3E}">
        <p14:creationId xmlns:p14="http://schemas.microsoft.com/office/powerpoint/2010/main" val="4209854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4</a:t>
            </a:fld>
            <a:endParaRPr lang="en-US"/>
          </a:p>
        </p:txBody>
      </p:sp>
    </p:spTree>
    <p:extLst>
      <p:ext uri="{BB962C8B-B14F-4D97-AF65-F5344CB8AC3E}">
        <p14:creationId xmlns:p14="http://schemas.microsoft.com/office/powerpoint/2010/main" val="57610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5</a:t>
            </a:fld>
            <a:endParaRPr lang="en-US"/>
          </a:p>
        </p:txBody>
      </p:sp>
    </p:spTree>
    <p:extLst>
      <p:ext uri="{BB962C8B-B14F-4D97-AF65-F5344CB8AC3E}">
        <p14:creationId xmlns:p14="http://schemas.microsoft.com/office/powerpoint/2010/main" val="3914581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6</a:t>
            </a:fld>
            <a:endParaRPr lang="en-US"/>
          </a:p>
        </p:txBody>
      </p:sp>
    </p:spTree>
    <p:extLst>
      <p:ext uri="{BB962C8B-B14F-4D97-AF65-F5344CB8AC3E}">
        <p14:creationId xmlns:p14="http://schemas.microsoft.com/office/powerpoint/2010/main" val="988059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694007-5755-E84B-8D73-D62078ACF377}" type="slidenum">
              <a:rPr lang="en-US" smtClean="0"/>
              <a:t>7</a:t>
            </a:fld>
            <a:endParaRPr lang="en-US"/>
          </a:p>
        </p:txBody>
      </p:sp>
    </p:spTree>
    <p:extLst>
      <p:ext uri="{BB962C8B-B14F-4D97-AF65-F5344CB8AC3E}">
        <p14:creationId xmlns:p14="http://schemas.microsoft.com/office/powerpoint/2010/main" val="202508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8</a:t>
            </a:fld>
            <a:endParaRPr lang="en-US"/>
          </a:p>
        </p:txBody>
      </p:sp>
    </p:spTree>
    <p:extLst>
      <p:ext uri="{BB962C8B-B14F-4D97-AF65-F5344CB8AC3E}">
        <p14:creationId xmlns:p14="http://schemas.microsoft.com/office/powerpoint/2010/main" val="2078790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694007-5755-E84B-8D73-D62078ACF377}" type="slidenum">
              <a:rPr lang="en-US" smtClean="0"/>
              <a:t>9</a:t>
            </a:fld>
            <a:endParaRPr lang="en-US"/>
          </a:p>
        </p:txBody>
      </p:sp>
    </p:spTree>
    <p:extLst>
      <p:ext uri="{BB962C8B-B14F-4D97-AF65-F5344CB8AC3E}">
        <p14:creationId xmlns:p14="http://schemas.microsoft.com/office/powerpoint/2010/main" val="3120039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vider GRAD NUMBERED">
    <p:bg>
      <p:bgPr>
        <a:gradFill flip="none" rotWithShape="1">
          <a:gsLst>
            <a:gs pos="20000">
              <a:srgbClr val="820000"/>
            </a:gs>
            <a:gs pos="100000">
              <a:schemeClr val="accent1"/>
            </a:gs>
          </a:gsLst>
          <a:lin ang="19800000" scaled="0"/>
          <a:tileRect/>
        </a:gra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lvl1pPr>
              <a:defRPr>
                <a:solidFill>
                  <a:schemeClr val="bg1"/>
                </a:solidFill>
              </a:defRPr>
            </a:lvl1pPr>
          </a:lstStyle>
          <a:p>
            <a:r>
              <a:rPr lang="en-GB"/>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a:p>
        </p:txBody>
      </p:sp>
      <p:sp>
        <p:nvSpPr>
          <p:cNvPr id="3" name="Date Placeholder 2"/>
          <p:cNvSpPr>
            <a:spLocks noGrp="1"/>
          </p:cNvSpPr>
          <p:nvPr>
            <p:ph type="dt" sz="half" idx="12"/>
          </p:nvPr>
        </p:nvSpPr>
        <p:spPr/>
        <p:txBody>
          <a:bodyPr/>
          <a:lstStyle>
            <a:lvl1pPr>
              <a:defRPr>
                <a:solidFill>
                  <a:schemeClr val="bg1"/>
                </a:solidFill>
              </a:defRPr>
            </a:lvl1pPr>
          </a:lstStyle>
          <a:p>
            <a:fld id="{D7038E09-3872-BD4D-8339-0283C2F5BB7F}" type="datetime4">
              <a:rPr lang="en-GB" smtClean="0"/>
              <a:t>20 February 2024</a:t>
            </a:fld>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9121" y="6062988"/>
            <a:ext cx="528447" cy="528000"/>
          </a:xfrm>
          <a:prstGeom prst="rect">
            <a:avLst/>
          </a:prstGeom>
        </p:spPr>
      </p:pic>
      <p:sp>
        <p:nvSpPr>
          <p:cNvPr id="4" name="Textfeld 3">
            <a:extLst>
              <a:ext uri="{FF2B5EF4-FFF2-40B4-BE49-F238E27FC236}">
                <a16:creationId xmlns:a16="http://schemas.microsoft.com/office/drawing/2014/main" id="{EFB84D48-DD07-8F41-8E87-B39CA8E093AD}"/>
              </a:ext>
            </a:extLst>
          </p:cNvPr>
          <p:cNvSpPr txBox="1"/>
          <p:nvPr userDrawn="1"/>
        </p:nvSpPr>
        <p:spPr>
          <a:xfrm>
            <a:off x="10380869" y="3666435"/>
            <a:ext cx="0" cy="0"/>
          </a:xfrm>
          <a:prstGeom prst="rect">
            <a:avLst/>
          </a:prstGeom>
        </p:spPr>
        <p:txBody>
          <a:bodyPr wrap="none" lIns="0" tIns="0" rIns="0" bIns="0" rtlCol="0">
            <a:noAutofit/>
          </a:bodyPr>
          <a:lstStyle/>
          <a:p>
            <a:pPr marL="0" indent="0">
              <a:buFont typeface="Arial" pitchFamily="34" charset="0"/>
              <a:buNone/>
            </a:pPr>
            <a:endParaRPr lang="en-US" sz="2400">
              <a:latin typeface="Vodafone Rg" pitchFamily="34" charset="0"/>
            </a:endParaRPr>
          </a:p>
        </p:txBody>
      </p:sp>
      <p:sp>
        <p:nvSpPr>
          <p:cNvPr id="11" name="Title 1">
            <a:extLst>
              <a:ext uri="{FF2B5EF4-FFF2-40B4-BE49-F238E27FC236}">
                <a16:creationId xmlns:a16="http://schemas.microsoft.com/office/drawing/2014/main" id="{35B34616-884A-6E49-AF27-39F21B262FFC}"/>
              </a:ext>
            </a:extLst>
          </p:cNvPr>
          <p:cNvSpPr>
            <a:spLocks noGrp="1"/>
          </p:cNvSpPr>
          <p:nvPr>
            <p:ph type="ctrTitle"/>
          </p:nvPr>
        </p:nvSpPr>
        <p:spPr>
          <a:xfrm>
            <a:off x="334434" y="378781"/>
            <a:ext cx="5617633" cy="961691"/>
          </a:xfrm>
        </p:spPr>
        <p:txBody>
          <a:bodyPr anchor="t" anchorCtr="0">
            <a:noAutofit/>
          </a:bodyPr>
          <a:lstStyle>
            <a:lvl1pPr algn="l">
              <a:lnSpc>
                <a:spcPct val="85000"/>
              </a:lnSpc>
              <a:defRPr sz="3467" b="1" i="0">
                <a:solidFill>
                  <a:schemeClr val="bg1"/>
                </a:solidFill>
                <a:latin typeface="Vodafone Rg"/>
                <a:cs typeface="Vodafone Rg"/>
              </a:defRPr>
            </a:lvl1pPr>
          </a:lstStyle>
          <a:p>
            <a:r>
              <a:rPr lang="de-DE"/>
              <a:t>Mastertitelformat bearbeiten</a:t>
            </a:r>
            <a:endParaRPr lang="en-GB"/>
          </a:p>
        </p:txBody>
      </p:sp>
      <p:sp>
        <p:nvSpPr>
          <p:cNvPr id="12" name="Subtitle 2">
            <a:extLst>
              <a:ext uri="{FF2B5EF4-FFF2-40B4-BE49-F238E27FC236}">
                <a16:creationId xmlns:a16="http://schemas.microsoft.com/office/drawing/2014/main" id="{ED14CCD6-B43D-824B-8056-E6DD2A9EB8C4}"/>
              </a:ext>
            </a:extLst>
          </p:cNvPr>
          <p:cNvSpPr>
            <a:spLocks noGrp="1"/>
          </p:cNvSpPr>
          <p:nvPr>
            <p:ph type="subTitle" idx="1"/>
          </p:nvPr>
        </p:nvSpPr>
        <p:spPr>
          <a:xfrm>
            <a:off x="334433" y="5451306"/>
            <a:ext cx="2783840" cy="910516"/>
          </a:xfrm>
        </p:spPr>
        <p:txBody>
          <a:bodyPr anchor="b" anchorCtr="0">
            <a:noAutofit/>
          </a:bodyPr>
          <a:lstStyle>
            <a:lvl1pPr marL="0" indent="0" algn="l">
              <a:lnSpc>
                <a:spcPct val="90000"/>
              </a:lnSpc>
              <a:spcAft>
                <a:spcPts val="0"/>
              </a:spcAft>
              <a:buNone/>
              <a:defRPr sz="2133">
                <a:solidFill>
                  <a:schemeClr val="bg1"/>
                </a:solidFill>
                <a:latin typeface="Vodafone Lt" panose="020B0606040202020204"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de-DE"/>
              <a:t>Master-Untertitelformat bearbeiten</a:t>
            </a:r>
            <a:endParaRPr lang="en-GB"/>
          </a:p>
        </p:txBody>
      </p:sp>
      <p:pic>
        <p:nvPicPr>
          <p:cNvPr id="6" name="Grafik 5">
            <a:extLst>
              <a:ext uri="{FF2B5EF4-FFF2-40B4-BE49-F238E27FC236}">
                <a16:creationId xmlns:a16="http://schemas.microsoft.com/office/drawing/2014/main" id="{07568AED-6119-CD42-A18C-C314B7413603}"/>
              </a:ext>
            </a:extLst>
          </p:cNvPr>
          <p:cNvPicPr>
            <a:picLocks noChangeAspect="1"/>
          </p:cNvPicPr>
          <p:nvPr userDrawn="1"/>
        </p:nvPicPr>
        <p:blipFill>
          <a:blip r:embed="rId3"/>
          <a:stretch>
            <a:fillRect/>
          </a:stretch>
        </p:blipFill>
        <p:spPr>
          <a:xfrm>
            <a:off x="3265189" y="742122"/>
            <a:ext cx="5373756" cy="5373756"/>
          </a:xfrm>
          <a:prstGeom prst="rect">
            <a:avLst/>
          </a:prstGeom>
        </p:spPr>
      </p:pic>
    </p:spTree>
    <p:extLst>
      <p:ext uri="{BB962C8B-B14F-4D97-AF65-F5344CB8AC3E}">
        <p14:creationId xmlns:p14="http://schemas.microsoft.com/office/powerpoint/2010/main" val="2608179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Divider GREY">
    <p:bg>
      <p:bgPr>
        <a:solidFill>
          <a:srgbClr val="25282B"/>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36000" y="2469000"/>
            <a:ext cx="9120000" cy="1920000"/>
          </a:xfrm>
        </p:spPr>
        <p:txBody>
          <a:bodyPr anchor="ctr" anchorCtr="1">
            <a:noAutofit/>
          </a:bodyPr>
          <a:lstStyle>
            <a:lvl1pPr algn="ctr">
              <a:lnSpc>
                <a:spcPct val="85000"/>
              </a:lnSpc>
              <a:defRPr sz="4800" b="1" cap="none" baseline="0">
                <a:solidFill>
                  <a:schemeClr val="bg1"/>
                </a:solidFill>
                <a:latin typeface="Vodafone Rg" pitchFamily="34" charset="0"/>
              </a:defRPr>
            </a:lvl1pPr>
          </a:lstStyle>
          <a:p>
            <a:r>
              <a:rPr lang="en-GB"/>
              <a:t>Click to edit Master title style</a:t>
            </a:r>
          </a:p>
        </p:txBody>
      </p:sp>
      <p:sp>
        <p:nvSpPr>
          <p:cNvPr id="8" name="Footer Placeholder 7"/>
          <p:cNvSpPr>
            <a:spLocks noGrp="1"/>
          </p:cNvSpPr>
          <p:nvPr>
            <p:ph type="ftr" sz="quarter" idx="10"/>
          </p:nvPr>
        </p:nvSpPr>
        <p:spPr/>
        <p:txBody>
          <a:bodyPr/>
          <a:lstStyle>
            <a:lvl1pPr>
              <a:defRPr>
                <a:solidFill>
                  <a:schemeClr val="bg1"/>
                </a:solidFill>
              </a:defRPr>
            </a:lvl1pPr>
          </a:lstStyle>
          <a:p>
            <a:r>
              <a:rPr lang="en-GB"/>
              <a:t>Insert Confidentiality Level in slide footer </a:t>
            </a:r>
          </a:p>
        </p:txBody>
      </p:sp>
      <p:sp>
        <p:nvSpPr>
          <p:cNvPr id="9" name="Slide Number Placeholder 8"/>
          <p:cNvSpPr>
            <a:spLocks noGrp="1"/>
          </p:cNvSpPr>
          <p:nvPr>
            <p:ph type="sldNum" sz="quarter" idx="11"/>
          </p:nvPr>
        </p:nvSpPr>
        <p:spPr/>
        <p:txBody>
          <a:bodyPr/>
          <a:lstStyle>
            <a:lvl1pPr>
              <a:defRPr>
                <a:solidFill>
                  <a:schemeClr val="bg1"/>
                </a:solidFill>
              </a:defRPr>
            </a:lvl1pPr>
          </a:lstStyle>
          <a:p>
            <a:fld id="{72A83A2B-3358-44F8-83A0-4598795D8FB5}" type="slidenum">
              <a:rPr lang="en-GB" smtClean="0"/>
              <a:pPr/>
              <a:t>‹#›</a:t>
            </a:fld>
            <a:endParaRPr lang="en-GB"/>
          </a:p>
        </p:txBody>
      </p:sp>
      <p:sp>
        <p:nvSpPr>
          <p:cNvPr id="3" name="Date Placeholder 2"/>
          <p:cNvSpPr>
            <a:spLocks noGrp="1"/>
          </p:cNvSpPr>
          <p:nvPr>
            <p:ph type="dt" sz="half" idx="12"/>
          </p:nvPr>
        </p:nvSpPr>
        <p:spPr/>
        <p:txBody>
          <a:bodyPr/>
          <a:lstStyle>
            <a:lvl1pPr>
              <a:defRPr>
                <a:solidFill>
                  <a:schemeClr val="bg1"/>
                </a:solidFill>
              </a:defRPr>
            </a:lvl1pPr>
          </a:lstStyle>
          <a:p>
            <a:fld id="{50FC3112-9319-574E-965C-D7DBF43EF039}" type="datetime4">
              <a:rPr lang="en-GB" smtClean="0"/>
              <a:t>20 February 2024</a:t>
            </a:fld>
            <a:endParaRPr lang="en-GB"/>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9121" y="6062988"/>
            <a:ext cx="528447" cy="528000"/>
          </a:xfrm>
          <a:prstGeom prst="rect">
            <a:avLst/>
          </a:prstGeom>
        </p:spPr>
      </p:pic>
    </p:spTree>
    <p:extLst>
      <p:ext uri="{BB962C8B-B14F-4D97-AF65-F5344CB8AC3E}">
        <p14:creationId xmlns:p14="http://schemas.microsoft.com/office/powerpoint/2010/main" val="22341487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A44C75F2-B2A1-466C-B85B-EA83EF9C94C4}"/>
              </a:ext>
            </a:extLst>
          </p:cNvPr>
          <p:cNvGraphicFramePr>
            <a:graphicFrameLocks noChangeAspect="1"/>
          </p:cNvGraphicFramePr>
          <p:nvPr userDrawn="1">
            <p:custDataLst>
              <p:tags r:id="rId4"/>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Folie" r:id="rId5" imgW="631" imgH="631" progId="TCLayout.ActiveDocument.1">
                  <p:embed/>
                </p:oleObj>
              </mc:Choice>
              <mc:Fallback>
                <p:oleObj name="think-cell Folie" r:id="rId5" imgW="631" imgH="631" progId="TCLayout.ActiveDocument.1">
                  <p:embed/>
                  <p:pic>
                    <p:nvPicPr>
                      <p:cNvPr id="10" name="Objekt 9" hidden="1">
                        <a:extLst>
                          <a:ext uri="{FF2B5EF4-FFF2-40B4-BE49-F238E27FC236}">
                            <a16:creationId xmlns:a16="http://schemas.microsoft.com/office/drawing/2014/main" id="{A44C75F2-B2A1-466C-B85B-EA83EF9C94C4}"/>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29121" y="6062988"/>
            <a:ext cx="528447" cy="528000"/>
          </a:xfrm>
          <a:prstGeom prst="rect">
            <a:avLst/>
          </a:prstGeom>
        </p:spPr>
      </p:pic>
      <p:sp>
        <p:nvSpPr>
          <p:cNvPr id="2" name="Title Placeholder 1"/>
          <p:cNvSpPr>
            <a:spLocks noGrp="1"/>
          </p:cNvSpPr>
          <p:nvPr>
            <p:ph type="title"/>
          </p:nvPr>
        </p:nvSpPr>
        <p:spPr>
          <a:xfrm>
            <a:off x="334433" y="274638"/>
            <a:ext cx="11514035" cy="889972"/>
          </a:xfrm>
          <a:prstGeom prst="rect">
            <a:avLst/>
          </a:prstGeom>
        </p:spPr>
        <p:txBody>
          <a:bodyPr vert="horz" lIns="0" tIns="0" rIns="0" bIns="0" rtlCol="0" anchor="t" anchorCtr="0">
            <a:noAutofit/>
          </a:bodyPr>
          <a:lstStyle/>
          <a:p>
            <a:r>
              <a:rPr lang="de-DE"/>
              <a:t>Mastertitelformat bearbeiten</a:t>
            </a:r>
            <a:endParaRPr lang="en-GB"/>
          </a:p>
        </p:txBody>
      </p:sp>
      <p:sp>
        <p:nvSpPr>
          <p:cNvPr id="3" name="Text Placeholder 2"/>
          <p:cNvSpPr>
            <a:spLocks noGrp="1"/>
          </p:cNvSpPr>
          <p:nvPr>
            <p:ph type="body" idx="1"/>
          </p:nvPr>
        </p:nvSpPr>
        <p:spPr>
          <a:xfrm>
            <a:off x="334433" y="1164610"/>
            <a:ext cx="7848600" cy="4804391"/>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Slide Number Placeholder 3"/>
          <p:cNvSpPr>
            <a:spLocks noGrp="1"/>
          </p:cNvSpPr>
          <p:nvPr>
            <p:ph type="sldNum" sz="quarter" idx="4"/>
          </p:nvPr>
        </p:nvSpPr>
        <p:spPr>
          <a:xfrm>
            <a:off x="5820394" y="6284182"/>
            <a:ext cx="551213" cy="318519"/>
          </a:xfrm>
          <a:prstGeom prst="rect">
            <a:avLst/>
          </a:prstGeom>
        </p:spPr>
        <p:txBody>
          <a:bodyPr vert="horz" lIns="0" tIns="0" rIns="0" bIns="0" rtlCol="0" anchor="b" anchorCtr="0"/>
          <a:lstStyle>
            <a:lvl1pPr algn="ctr">
              <a:defRPr sz="1067">
                <a:solidFill>
                  <a:schemeClr val="tx1"/>
                </a:solidFill>
                <a:latin typeface="Vodafone Lt" panose="020B0606040202020204" pitchFamily="34" charset="0"/>
              </a:defRPr>
            </a:lvl1pPr>
          </a:lstStyle>
          <a:p>
            <a:fld id="{72A83A2B-3358-44F8-83A0-4598795D8FB5}" type="slidenum">
              <a:rPr lang="en-GB" smtClean="0"/>
              <a:pPr/>
              <a:t>‹#›</a:t>
            </a:fld>
            <a:endParaRPr lang="en-GB"/>
          </a:p>
        </p:txBody>
      </p:sp>
      <p:sp>
        <p:nvSpPr>
          <p:cNvPr id="6" name="Footer Placeholder 5"/>
          <p:cNvSpPr>
            <a:spLocks noGrp="1"/>
          </p:cNvSpPr>
          <p:nvPr>
            <p:ph type="ftr" sz="quarter" idx="3"/>
          </p:nvPr>
        </p:nvSpPr>
        <p:spPr>
          <a:xfrm>
            <a:off x="337860" y="6282799"/>
            <a:ext cx="2783840" cy="318519"/>
          </a:xfrm>
          <a:prstGeom prst="rect">
            <a:avLst/>
          </a:prstGeom>
        </p:spPr>
        <p:txBody>
          <a:bodyPr vert="horz" lIns="0" tIns="0" rIns="0" bIns="0" rtlCol="0" anchor="b" anchorCtr="0"/>
          <a:lstStyle>
            <a:lvl1pPr algn="l">
              <a:defRPr lang="en-IE" sz="1067" kern="1200" dirty="0">
                <a:solidFill>
                  <a:schemeClr val="tx1"/>
                </a:solidFill>
                <a:latin typeface="Vodafone Lt" panose="020B0606040202020204" pitchFamily="34" charset="0"/>
                <a:ea typeface="+mn-ea"/>
                <a:cs typeface="+mn-cs"/>
              </a:defRPr>
            </a:lvl1pPr>
          </a:lstStyle>
          <a:p>
            <a:r>
              <a:rPr lang="en-GB"/>
              <a:t>Insert Confidentiality Level in slide footer </a:t>
            </a:r>
          </a:p>
        </p:txBody>
      </p:sp>
      <p:sp>
        <p:nvSpPr>
          <p:cNvPr id="5" name="Date Placeholder 4"/>
          <p:cNvSpPr>
            <a:spLocks noGrp="1"/>
          </p:cNvSpPr>
          <p:nvPr>
            <p:ph type="dt" sz="half" idx="2"/>
          </p:nvPr>
        </p:nvSpPr>
        <p:spPr>
          <a:xfrm>
            <a:off x="8183033" y="6282799"/>
            <a:ext cx="2844800" cy="318519"/>
          </a:xfrm>
          <a:prstGeom prst="rect">
            <a:avLst/>
          </a:prstGeom>
        </p:spPr>
        <p:txBody>
          <a:bodyPr vert="horz" lIns="0" tIns="0" rIns="0" bIns="0" rtlCol="0" anchor="b" anchorCtr="0"/>
          <a:lstStyle>
            <a:lvl1pPr>
              <a:defRPr lang="en-GB" sz="1067" smtClean="0">
                <a:latin typeface="Vodafone Lt" panose="020B0606040202020204" pitchFamily="34" charset="0"/>
              </a:defRPr>
            </a:lvl1pPr>
          </a:lstStyle>
          <a:p>
            <a:fld id="{BDDBAA49-6CB8-054C-996A-16DA1E81284C}" type="datetime4">
              <a:rPr lang="en-GB" smtClean="0"/>
              <a:pPr/>
              <a:t>20 February 2024</a:t>
            </a:fld>
            <a:endParaRPr lang="en-GB"/>
          </a:p>
        </p:txBody>
      </p:sp>
      <p:sp>
        <p:nvSpPr>
          <p:cNvPr id="8" name="MSIPCMContentMarking" descr="{&quot;HashCode&quot;:-1699574231,&quot;Placement&quot;:&quot;Footer&quot;,&quot;Top&quot;:388.380066,&quot;Left&quot;:0.0,&quot;SlideWidth&quot;:720,&quot;SlideHeight&quot;:405}">
            <a:extLst>
              <a:ext uri="{FF2B5EF4-FFF2-40B4-BE49-F238E27FC236}">
                <a16:creationId xmlns:a16="http://schemas.microsoft.com/office/drawing/2014/main" id="{28DEC2CC-B044-439B-B408-70657AA5CBAC}"/>
              </a:ext>
            </a:extLst>
          </p:cNvPr>
          <p:cNvSpPr txBox="1"/>
          <p:nvPr userDrawn="1"/>
        </p:nvSpPr>
        <p:spPr>
          <a:xfrm>
            <a:off x="0" y="6576570"/>
            <a:ext cx="826271" cy="281431"/>
          </a:xfrm>
          <a:prstGeom prst="rect">
            <a:avLst/>
          </a:prstGeom>
        </p:spPr>
        <p:txBody>
          <a:bodyPr vert="horz" wrap="square" lIns="0" tIns="0" rIns="0" bIns="0" rtlCol="0" anchor="ctr" anchorCtr="1">
            <a:noAutofit/>
          </a:bodyPr>
          <a:lstStyle/>
          <a:p>
            <a:pPr marL="0" indent="0" algn="l">
              <a:spcBef>
                <a:spcPts val="0"/>
              </a:spcBef>
              <a:spcAft>
                <a:spcPts val="0"/>
              </a:spcAft>
              <a:buFont typeface="Arial" pitchFamily="34" charset="0"/>
              <a:buNone/>
            </a:pPr>
            <a:r>
              <a:rPr lang="de-DE" sz="933">
                <a:solidFill>
                  <a:srgbClr val="000000"/>
                </a:solidFill>
                <a:latin typeface="Calibri" panose="020F0502020204030204" pitchFamily="34" charset="0"/>
              </a:rPr>
              <a:t>C2 General</a:t>
            </a:r>
          </a:p>
        </p:txBody>
      </p:sp>
    </p:spTree>
    <p:extLst>
      <p:ext uri="{BB962C8B-B14F-4D97-AF65-F5344CB8AC3E}">
        <p14:creationId xmlns:p14="http://schemas.microsoft.com/office/powerpoint/2010/main" val="843687732"/>
      </p:ext>
    </p:extLst>
  </p:cSld>
  <p:clrMap bg1="lt1" tx1="dk1" bg2="lt2" tx2="dk2" accent1="accent1" accent2="accent2" accent3="accent3" accent4="accent4" accent5="accent5" accent6="accent6" hlink="hlink" folHlink="folHlink"/>
  <p:sldLayoutIdLst>
    <p:sldLayoutId id="2147483787" r:id="rId1"/>
    <p:sldLayoutId id="2147483788" r:id="rId2"/>
  </p:sldLayoutIdLst>
  <p:hf hdr="0"/>
  <p:txStyles>
    <p:titleStyle>
      <a:lvl1pPr algn="l" defTabSz="914400" rtl="0" eaLnBrk="1" latinLnBrk="0" hangingPunct="1">
        <a:lnSpc>
          <a:spcPct val="80000"/>
        </a:lnSpc>
        <a:spcBef>
          <a:spcPct val="0"/>
        </a:spcBef>
        <a:buNone/>
        <a:defRPr sz="2400" b="1" kern="1200">
          <a:solidFill>
            <a:schemeClr val="accent1"/>
          </a:solidFill>
          <a:latin typeface="Vodafone Rg" pitchFamily="34" charset="0"/>
          <a:ea typeface="+mj-ea"/>
          <a:cs typeface="+mj-cs"/>
        </a:defRPr>
      </a:lvl1pPr>
    </p:titleStyle>
    <p:body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3" orient="horz" pos="3760" userDrawn="1">
          <p15:clr>
            <a:srgbClr val="F26B43"/>
          </p15:clr>
        </p15:guide>
        <p15:guide id="4" pos="7469" userDrawn="1">
          <p15:clr>
            <a:srgbClr val="F26B43"/>
          </p15:clr>
        </p15:guide>
        <p15:guide id="5" pos="3749" userDrawn="1">
          <p15:clr>
            <a:srgbClr val="F26B43"/>
          </p15:clr>
        </p15:guide>
        <p15:guide id="6" pos="3931" userDrawn="1">
          <p15:clr>
            <a:srgbClr val="F26B43"/>
          </p15:clr>
        </p15:guide>
        <p15:guide id="7" orient="horz" pos="7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CB84F0E5-31D4-41F8-84A6-811CD0209E62}"/>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Folie" r:id="rId4" imgW="631" imgH="631" progId="TCLayout.ActiveDocument.1">
                  <p:embed/>
                </p:oleObj>
              </mc:Choice>
              <mc:Fallback>
                <p:oleObj name="think-cell Folie" r:id="rId4" imgW="631" imgH="631" progId="TCLayout.ActiveDocument.1">
                  <p:embed/>
                  <p:pic>
                    <p:nvPicPr>
                      <p:cNvPr id="8" name="Objekt 7" hidden="1">
                        <a:extLst>
                          <a:ext uri="{FF2B5EF4-FFF2-40B4-BE49-F238E27FC236}">
                            <a16:creationId xmlns:a16="http://schemas.microsoft.com/office/drawing/2014/main" id="{CB84F0E5-31D4-41F8-84A6-811CD0209E62}"/>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4" name="Datumsplatzhalter 3">
            <a:extLst>
              <a:ext uri="{FF2B5EF4-FFF2-40B4-BE49-F238E27FC236}">
                <a16:creationId xmlns:a16="http://schemas.microsoft.com/office/drawing/2014/main" id="{9C38BC43-CF00-D849-B766-77763ABA68B7}"/>
              </a:ext>
            </a:extLst>
          </p:cNvPr>
          <p:cNvSpPr>
            <a:spLocks noGrp="1"/>
          </p:cNvSpPr>
          <p:nvPr>
            <p:ph type="dt" sz="half" idx="12"/>
          </p:nvPr>
        </p:nvSpPr>
        <p:spPr/>
        <p:txBody>
          <a:bodyPr/>
          <a:lstStyle>
            <a:defPPr>
              <a:defRPr lang="en-US"/>
            </a:defPPr>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fld id="{D7038E09-3872-BD4D-8339-0283C2F5BB7F}" type="datetime4">
              <a:rPr lang="en-GB" smtClean="0">
                <a:solidFill>
                  <a:schemeClr val="bg1"/>
                </a:solidFill>
                <a:latin typeface="+mj-lt"/>
              </a:rPr>
              <a:t>20 February 2024</a:t>
            </a:fld>
            <a:endParaRPr lang="en-GB" dirty="0">
              <a:solidFill>
                <a:schemeClr val="bg1"/>
              </a:solidFill>
              <a:latin typeface="+mj-lt"/>
            </a:endParaRPr>
          </a:p>
        </p:txBody>
      </p:sp>
      <p:sp>
        <p:nvSpPr>
          <p:cNvPr id="5" name="Titel 4">
            <a:extLst>
              <a:ext uri="{FF2B5EF4-FFF2-40B4-BE49-F238E27FC236}">
                <a16:creationId xmlns:a16="http://schemas.microsoft.com/office/drawing/2014/main" id="{50571E39-7670-E44F-9A9F-8312AE5D5F81}"/>
              </a:ext>
            </a:extLst>
          </p:cNvPr>
          <p:cNvSpPr>
            <a:spLocks noGrp="1"/>
          </p:cNvSpPr>
          <p:nvPr>
            <p:ph type="ctrTitle"/>
          </p:nvPr>
        </p:nvSpPr>
        <p:spPr/>
        <p:txBody>
          <a:bodyPr vert="horz"/>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GB" dirty="0">
                <a:solidFill>
                  <a:schemeClr val="bg1"/>
                </a:solidFill>
              </a:rPr>
              <a:t>Topic detection and Semantic analysis</a:t>
            </a:r>
          </a:p>
        </p:txBody>
      </p:sp>
      <p:sp>
        <p:nvSpPr>
          <p:cNvPr id="6" name="Untertitel 5">
            <a:extLst>
              <a:ext uri="{FF2B5EF4-FFF2-40B4-BE49-F238E27FC236}">
                <a16:creationId xmlns:a16="http://schemas.microsoft.com/office/drawing/2014/main" id="{2C57ED67-4754-5143-B8AA-85B9838192E7}"/>
              </a:ext>
            </a:extLst>
          </p:cNvPr>
          <p:cNvSpPr>
            <a:spLocks noGrp="1"/>
          </p:cNvSpPr>
          <p:nvPr>
            <p:ph type="subTitle" idx="1"/>
          </p:nvPr>
        </p:nvSpPr>
        <p:spPr>
          <a:xfrm>
            <a:off x="334434" y="5690802"/>
            <a:ext cx="2783840" cy="910516"/>
          </a:xfrm>
        </p:spPr>
        <p:txBody>
          <a:bodyPr/>
          <a:ls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GB" sz="2800" dirty="0">
                <a:solidFill>
                  <a:schemeClr val="bg1"/>
                </a:solidFill>
                <a:latin typeface="+mj-lt"/>
              </a:rPr>
              <a:t>Alp Yalcin</a:t>
            </a:r>
          </a:p>
        </p:txBody>
      </p:sp>
    </p:spTree>
    <p:extLst>
      <p:ext uri="{BB962C8B-B14F-4D97-AF65-F5344CB8AC3E}">
        <p14:creationId xmlns:p14="http://schemas.microsoft.com/office/powerpoint/2010/main" val="1296365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Text Embeddings – Pretrained models and Transformer Architecture</a:t>
            </a:r>
            <a:br>
              <a:rPr lang="en-GB" sz="4400" dirty="0">
                <a:solidFill>
                  <a:schemeClr val="accent1"/>
                </a:solidFill>
                <a:latin typeface="Vodafone Rg"/>
              </a:rPr>
            </a:b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10</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4DA0E9A4-0408-85F3-2A3E-C5FF3C7BD078}"/>
              </a:ext>
            </a:extLst>
          </p:cNvPr>
          <p:cNvSpPr txBox="1"/>
          <p:nvPr/>
        </p:nvSpPr>
        <p:spPr>
          <a:xfrm>
            <a:off x="743459" y="1995981"/>
            <a:ext cx="9577210" cy="2508379"/>
          </a:xfrm>
          <a:prstGeom prst="rect">
            <a:avLst/>
          </a:prstGeom>
          <a:noFill/>
        </p:spPr>
        <p:txBody>
          <a:bodyPr wrap="square">
            <a:spAutoFit/>
          </a:bodyPr>
          <a:lstStyle/>
          <a:p>
            <a:pPr marL="838190" lvl="1"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10" name="Picture 9" descr="A picture containing diagram, text, plan&#10;&#10;Description automatically generated">
            <a:extLst>
              <a:ext uri="{FF2B5EF4-FFF2-40B4-BE49-F238E27FC236}">
                <a16:creationId xmlns:a16="http://schemas.microsoft.com/office/drawing/2014/main" id="{F753BBFF-BABD-266C-B4DD-D16054DC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04" y="1637571"/>
            <a:ext cx="8955376" cy="4773570"/>
          </a:xfrm>
          <a:prstGeom prst="rect">
            <a:avLst/>
          </a:prstGeom>
        </p:spPr>
      </p:pic>
    </p:spTree>
    <p:extLst>
      <p:ext uri="{BB962C8B-B14F-4D97-AF65-F5344CB8AC3E}">
        <p14:creationId xmlns:p14="http://schemas.microsoft.com/office/powerpoint/2010/main" val="347328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Text Embeddings - BERT</a:t>
            </a:r>
            <a:br>
              <a:rPr lang="en-GB" sz="4400" dirty="0">
                <a:solidFill>
                  <a:schemeClr val="accent1"/>
                </a:solidFill>
                <a:latin typeface="Vodafone Rg"/>
              </a:rPr>
            </a:b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11</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783E363C-5B17-E7A1-C3C1-3F9EE76A34CA}"/>
              </a:ext>
            </a:extLst>
          </p:cNvPr>
          <p:cNvSpPr txBox="1"/>
          <p:nvPr/>
        </p:nvSpPr>
        <p:spPr>
          <a:xfrm>
            <a:off x="517233" y="1295052"/>
            <a:ext cx="5352541" cy="7109639"/>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b="1" dirty="0">
                <a:solidFill>
                  <a:srgbClr val="000000"/>
                </a:solidFill>
              </a:rPr>
              <a:t>BERT(Bidirectional Encoder Representation from Transformers) </a:t>
            </a:r>
            <a:r>
              <a:rPr lang="en-US" sz="2400" dirty="0">
                <a:solidFill>
                  <a:srgbClr val="000000"/>
                </a:solidFill>
              </a:rPr>
              <a:t>model uses the encoder architecture of the transformer model in a bidirectional method.</a:t>
            </a:r>
          </a:p>
          <a:p>
            <a:pPr marL="380990" indent="-380990">
              <a:spcAft>
                <a:spcPts val="600"/>
              </a:spcAft>
              <a:buClr>
                <a:srgbClr val="E60000"/>
              </a:buClr>
              <a:buFont typeface="Arial" pitchFamily="34" charset="0"/>
              <a:buChar char="•"/>
              <a:defRPr/>
            </a:pPr>
            <a:r>
              <a:rPr lang="en-US" sz="2400" dirty="0">
                <a:solidFill>
                  <a:srgbClr val="000000"/>
                </a:solidFill>
              </a:rPr>
              <a:t>Transformer encoder building blocks:</a:t>
            </a:r>
          </a:p>
          <a:p>
            <a:pPr marL="838190" lvl="1" indent="-380990">
              <a:spcAft>
                <a:spcPts val="600"/>
              </a:spcAft>
              <a:buClr>
                <a:srgbClr val="E60000"/>
              </a:buClr>
              <a:buFont typeface="Arial" pitchFamily="34" charset="0"/>
              <a:buChar char="•"/>
              <a:defRPr/>
            </a:pPr>
            <a:r>
              <a:rPr lang="en-US" sz="2400" dirty="0">
                <a:solidFill>
                  <a:srgbClr val="000000"/>
                </a:solidFill>
              </a:rPr>
              <a:t>Input representation 	</a:t>
            </a:r>
          </a:p>
          <a:p>
            <a:pPr marL="838190" lvl="1" indent="-380990">
              <a:spcAft>
                <a:spcPts val="600"/>
              </a:spcAft>
              <a:buClr>
                <a:srgbClr val="E60000"/>
              </a:buClr>
              <a:buFont typeface="Arial" pitchFamily="34" charset="0"/>
              <a:buChar char="•"/>
              <a:defRPr/>
            </a:pPr>
            <a:r>
              <a:rPr lang="en-US" sz="2400" dirty="0">
                <a:solidFill>
                  <a:srgbClr val="000000"/>
                </a:solidFill>
              </a:rPr>
              <a:t>Attention mechanism</a:t>
            </a:r>
          </a:p>
          <a:p>
            <a:pPr marL="838190" lvl="1" indent="-380990">
              <a:spcAft>
                <a:spcPts val="600"/>
              </a:spcAft>
              <a:buClr>
                <a:srgbClr val="E60000"/>
              </a:buClr>
              <a:buFont typeface="Arial" pitchFamily="34" charset="0"/>
              <a:buChar char="•"/>
              <a:defRPr/>
            </a:pPr>
            <a:r>
              <a:rPr lang="en-US" sz="2400" dirty="0">
                <a:solidFill>
                  <a:srgbClr val="000000"/>
                </a:solidFill>
              </a:rPr>
              <a:t>Pre-training</a:t>
            </a:r>
          </a:p>
          <a:p>
            <a:pPr marL="1295390" lvl="2" indent="-380990">
              <a:spcAft>
                <a:spcPts val="600"/>
              </a:spcAft>
              <a:buClr>
                <a:srgbClr val="E60000"/>
              </a:buClr>
              <a:buFont typeface="Arial" pitchFamily="34" charset="0"/>
              <a:buChar char="•"/>
              <a:defRPr/>
            </a:pPr>
            <a:r>
              <a:rPr lang="en-US" sz="2400" dirty="0">
                <a:solidFill>
                  <a:srgbClr val="000000"/>
                </a:solidFill>
              </a:rPr>
              <a:t>Masked Language modelling</a:t>
            </a:r>
          </a:p>
          <a:p>
            <a:pPr marL="1295390" lvl="2" indent="-380990">
              <a:spcAft>
                <a:spcPts val="600"/>
              </a:spcAft>
              <a:buClr>
                <a:srgbClr val="E60000"/>
              </a:buClr>
              <a:buFont typeface="Arial" pitchFamily="34" charset="0"/>
              <a:buChar char="•"/>
              <a:defRPr/>
            </a:pPr>
            <a:r>
              <a:rPr lang="en-US" sz="2400" dirty="0">
                <a:solidFill>
                  <a:srgbClr val="000000"/>
                </a:solidFill>
              </a:rPr>
              <a:t>Next sentence prediction</a:t>
            </a:r>
          </a:p>
          <a:p>
            <a:pPr lvl="2">
              <a:spcAft>
                <a:spcPts val="600"/>
              </a:spcAft>
              <a:buClr>
                <a:srgbClr val="E60000"/>
              </a:buClr>
              <a:defRPr/>
            </a:pPr>
            <a:endParaRPr lang="en-US" sz="2400" dirty="0">
              <a:solidFill>
                <a:srgbClr val="000000"/>
              </a:solidFill>
            </a:endParaRPr>
          </a:p>
          <a:p>
            <a:pPr marL="380990"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8" name="Picture 7" descr="A picture containing text, diagram, screenshot, font&#10;&#10;Description automatically generated">
            <a:extLst>
              <a:ext uri="{FF2B5EF4-FFF2-40B4-BE49-F238E27FC236}">
                <a16:creationId xmlns:a16="http://schemas.microsoft.com/office/drawing/2014/main" id="{733D1EAA-B27B-3CF7-F29D-B608E85FFA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799" y="805309"/>
            <a:ext cx="4791075" cy="2705735"/>
          </a:xfrm>
          <a:prstGeom prst="rect">
            <a:avLst/>
          </a:prstGeom>
        </p:spPr>
      </p:pic>
      <p:pic>
        <p:nvPicPr>
          <p:cNvPr id="10" name="Picture 9" descr="A picture containing text, font, number, screenshot&#10;&#10;Description automatically generated">
            <a:extLst>
              <a:ext uri="{FF2B5EF4-FFF2-40B4-BE49-F238E27FC236}">
                <a16:creationId xmlns:a16="http://schemas.microsoft.com/office/drawing/2014/main" id="{EB28B072-8DB3-672B-4A6D-B6347AD678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6911" y="3544747"/>
            <a:ext cx="6360656" cy="2086629"/>
          </a:xfrm>
          <a:prstGeom prst="rect">
            <a:avLst/>
          </a:prstGeom>
        </p:spPr>
      </p:pic>
    </p:spTree>
    <p:extLst>
      <p:ext uri="{BB962C8B-B14F-4D97-AF65-F5344CB8AC3E}">
        <p14:creationId xmlns:p14="http://schemas.microsoft.com/office/powerpoint/2010/main" val="78449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Text Embeddings – Neural Network</a:t>
            </a:r>
            <a:br>
              <a:rPr lang="en-GB" sz="4400" dirty="0">
                <a:solidFill>
                  <a:schemeClr val="accent1"/>
                </a:solidFill>
                <a:latin typeface="Vodafone Rg"/>
              </a:rPr>
            </a:b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12</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783E363C-5B17-E7A1-C3C1-3F9EE76A34CA}"/>
              </a:ext>
            </a:extLst>
          </p:cNvPr>
          <p:cNvSpPr txBox="1"/>
          <p:nvPr/>
        </p:nvSpPr>
        <p:spPr>
          <a:xfrm>
            <a:off x="517233" y="1018756"/>
            <a:ext cx="11492734" cy="3247043"/>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b="1" dirty="0">
                <a:solidFill>
                  <a:srgbClr val="000000"/>
                </a:solidFill>
              </a:rPr>
              <a:t>A neural network supervised model architecture is used to improve the quality of the embeddings and reduce the dimensionality from 768 dimensions to 28-dimensional embeddings.</a:t>
            </a:r>
            <a:endParaRPr lang="en-US" sz="2400" dirty="0">
              <a:solidFill>
                <a:srgbClr val="000000"/>
              </a:solidFill>
            </a:endParaRPr>
          </a:p>
          <a:p>
            <a:pPr marL="380990"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11" name="Picture 10" descr="Table&#10;&#10;Description automatically generated">
            <a:extLst>
              <a:ext uri="{FF2B5EF4-FFF2-40B4-BE49-F238E27FC236}">
                <a16:creationId xmlns:a16="http://schemas.microsoft.com/office/drawing/2014/main" id="{B0F7111F-2CEC-89ED-C410-30F68D66E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124" y="1987302"/>
            <a:ext cx="4150102" cy="4870698"/>
          </a:xfrm>
          <a:prstGeom prst="rect">
            <a:avLst/>
          </a:prstGeom>
        </p:spPr>
      </p:pic>
      <p:sp>
        <p:nvSpPr>
          <p:cNvPr id="14" name="Rectangle 13">
            <a:extLst>
              <a:ext uri="{FF2B5EF4-FFF2-40B4-BE49-F238E27FC236}">
                <a16:creationId xmlns:a16="http://schemas.microsoft.com/office/drawing/2014/main" id="{43F1CE00-BD5D-A9AF-CB27-DE6EDCAAFC3D}"/>
              </a:ext>
            </a:extLst>
          </p:cNvPr>
          <p:cNvSpPr/>
          <p:nvPr/>
        </p:nvSpPr>
        <p:spPr>
          <a:xfrm>
            <a:off x="6876847" y="2483017"/>
            <a:ext cx="3949903" cy="318519"/>
          </a:xfrm>
          <a:prstGeom prst="rect">
            <a:avLst/>
          </a:prstGeom>
          <a:no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sp>
        <p:nvSpPr>
          <p:cNvPr id="15" name="Rectangle 14">
            <a:extLst>
              <a:ext uri="{FF2B5EF4-FFF2-40B4-BE49-F238E27FC236}">
                <a16:creationId xmlns:a16="http://schemas.microsoft.com/office/drawing/2014/main" id="{B3BAFF4C-7C77-945A-06CE-D16694FFFE71}"/>
              </a:ext>
            </a:extLst>
          </p:cNvPr>
          <p:cNvSpPr/>
          <p:nvPr/>
        </p:nvSpPr>
        <p:spPr>
          <a:xfrm>
            <a:off x="6876846" y="5804613"/>
            <a:ext cx="3949903" cy="318519"/>
          </a:xfrm>
          <a:prstGeom prst="rect">
            <a:avLst/>
          </a:prstGeom>
          <a:noFill/>
          <a:ln w="25400" cap="flat" cmpd="sng" algn="ctr">
            <a:solidFill>
              <a:schemeClr val="accent1"/>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pic>
        <p:nvPicPr>
          <p:cNvPr id="17" name="Picture 16" descr="Text&#10;&#10;Description automatically generated">
            <a:extLst>
              <a:ext uri="{FF2B5EF4-FFF2-40B4-BE49-F238E27FC236}">
                <a16:creationId xmlns:a16="http://schemas.microsoft.com/office/drawing/2014/main" id="{48DC773A-BE8F-D071-1C8E-150012256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24" y="2719501"/>
            <a:ext cx="6137341" cy="2663109"/>
          </a:xfrm>
          <a:prstGeom prst="rect">
            <a:avLst/>
          </a:prstGeom>
        </p:spPr>
      </p:pic>
    </p:spTree>
    <p:extLst>
      <p:ext uri="{BB962C8B-B14F-4D97-AF65-F5344CB8AC3E}">
        <p14:creationId xmlns:p14="http://schemas.microsoft.com/office/powerpoint/2010/main" val="411716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Clustering Approaches</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13</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783E363C-5B17-E7A1-C3C1-3F9EE76A34CA}"/>
              </a:ext>
            </a:extLst>
          </p:cNvPr>
          <p:cNvSpPr txBox="1"/>
          <p:nvPr/>
        </p:nvSpPr>
        <p:spPr>
          <a:xfrm>
            <a:off x="517233" y="1018756"/>
            <a:ext cx="11492734" cy="5109091"/>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GB" sz="2400" dirty="0"/>
              <a:t>K-means and HDBSCAN are unsupervised methods used for clustering models</a:t>
            </a:r>
            <a:r>
              <a:rPr lang="en-US" sz="2400" b="1" dirty="0">
                <a:solidFill>
                  <a:srgbClr val="000000"/>
                </a:solidFill>
              </a:rPr>
              <a:t>.</a:t>
            </a:r>
          </a:p>
          <a:p>
            <a:pPr marL="380990" indent="-380990">
              <a:spcAft>
                <a:spcPts val="600"/>
              </a:spcAft>
              <a:buClr>
                <a:srgbClr val="E60000"/>
              </a:buClr>
              <a:buFont typeface="Arial" pitchFamily="34" charset="0"/>
              <a:buChar char="•"/>
              <a:defRPr/>
            </a:pPr>
            <a:r>
              <a:rPr lang="en-US" sz="2400" dirty="0">
                <a:solidFill>
                  <a:srgbClr val="000000"/>
                </a:solidFill>
              </a:rPr>
              <a:t>Silhouette score is used to assess the quality of the clusters (Intra cluster, Inter cluster variances)</a:t>
            </a:r>
          </a:p>
          <a:p>
            <a:pPr marL="380990" indent="-380990">
              <a:spcAft>
                <a:spcPts val="600"/>
              </a:spcAft>
              <a:buClr>
                <a:srgbClr val="E60000"/>
              </a:buClr>
              <a:buFont typeface="Arial" pitchFamily="34" charset="0"/>
              <a:buChar char="•"/>
              <a:defRPr/>
            </a:pPr>
            <a:r>
              <a:rPr lang="en-US" sz="2400" dirty="0">
                <a:solidFill>
                  <a:srgbClr val="000000"/>
                </a:solidFill>
              </a:rPr>
              <a:t>PCA is implemented for 2 dimensional embedding space for visualization of clustering</a:t>
            </a:r>
          </a:p>
          <a:p>
            <a:pPr marL="380990" indent="-380990">
              <a:spcAft>
                <a:spcPts val="600"/>
              </a:spcAft>
              <a:buClr>
                <a:srgbClr val="E60000"/>
              </a:buClr>
              <a:buFont typeface="Arial" pitchFamily="34" charset="0"/>
              <a:buChar char="•"/>
              <a:defRPr/>
            </a:pPr>
            <a:r>
              <a:rPr lang="en-GB" sz="2400" dirty="0"/>
              <a:t>Silhouette score for predicted labels with </a:t>
            </a:r>
            <a:r>
              <a:rPr lang="en-GB" sz="2400" dirty="0" err="1"/>
              <a:t>KMeans</a:t>
            </a:r>
            <a:r>
              <a:rPr lang="en-GB" sz="2400" dirty="0"/>
              <a:t>: 0.48188227 </a:t>
            </a:r>
          </a:p>
          <a:p>
            <a:pPr marL="380990" indent="-380990">
              <a:spcAft>
                <a:spcPts val="600"/>
              </a:spcAft>
              <a:buClr>
                <a:srgbClr val="E60000"/>
              </a:buClr>
              <a:buFont typeface="Arial" pitchFamily="34" charset="0"/>
              <a:buChar char="•"/>
              <a:defRPr/>
            </a:pPr>
            <a:r>
              <a:rPr lang="en-GB" sz="2400" dirty="0"/>
              <a:t>Silhouette score for predicted labels with HDBSCAN: 0.62643075 </a:t>
            </a:r>
          </a:p>
          <a:p>
            <a:pPr marL="380990" indent="-380990">
              <a:spcAft>
                <a:spcPts val="600"/>
              </a:spcAft>
              <a:buClr>
                <a:srgbClr val="E60000"/>
              </a:buClr>
              <a:buFont typeface="Arial" pitchFamily="34" charset="0"/>
              <a:buChar char="•"/>
              <a:defRPr/>
            </a:pPr>
            <a:r>
              <a:rPr lang="en-GB" sz="2400" dirty="0"/>
              <a:t>Silhouette score for original labels: 0.6811199</a:t>
            </a:r>
            <a:endParaRPr lang="en-US" sz="2400" dirty="0">
              <a:solidFill>
                <a:srgbClr val="000000"/>
              </a:solidFill>
            </a:endParaRPr>
          </a:p>
          <a:p>
            <a:pPr marL="380990"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10" name="Picture 9" descr="A picture containing colorfulness, child art, screenshot, art&#10;&#10;Description automatically generated">
            <a:extLst>
              <a:ext uri="{FF2B5EF4-FFF2-40B4-BE49-F238E27FC236}">
                <a16:creationId xmlns:a16="http://schemas.microsoft.com/office/drawing/2014/main" id="{401B7097-07EC-0D67-E124-9DE3FDDDA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033" y="4110960"/>
            <a:ext cx="5620015" cy="2490358"/>
          </a:xfrm>
          <a:prstGeom prst="rect">
            <a:avLst/>
          </a:prstGeom>
        </p:spPr>
      </p:pic>
      <p:pic>
        <p:nvPicPr>
          <p:cNvPr id="18" name="Picture 17" descr="A picture containing graphics, screenshot&#10;&#10;Description automatically generated">
            <a:extLst>
              <a:ext uri="{FF2B5EF4-FFF2-40B4-BE49-F238E27FC236}">
                <a16:creationId xmlns:a16="http://schemas.microsoft.com/office/drawing/2014/main" id="{084CEF81-ADC5-236A-E7A4-FD7A58F29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893" y="4148082"/>
            <a:ext cx="5716557" cy="2453236"/>
          </a:xfrm>
          <a:prstGeom prst="rect">
            <a:avLst/>
          </a:prstGeom>
        </p:spPr>
      </p:pic>
    </p:spTree>
    <p:extLst>
      <p:ext uri="{BB962C8B-B14F-4D97-AF65-F5344CB8AC3E}">
        <p14:creationId xmlns:p14="http://schemas.microsoft.com/office/powerpoint/2010/main" val="78936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Clustering Approaches – Hypernyms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1370732"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8" name="Content Placeholder 14">
            <a:extLst>
              <a:ext uri="{FF2B5EF4-FFF2-40B4-BE49-F238E27FC236}">
                <a16:creationId xmlns:a16="http://schemas.microsoft.com/office/drawing/2014/main" id="{4154EF30-95D7-F7E5-6306-3314357F69E4}"/>
              </a:ext>
            </a:extLst>
          </p:cNvPr>
          <p:cNvSpPr txBox="1">
            <a:spLocks/>
          </p:cNvSpPr>
          <p:nvPr/>
        </p:nvSpPr>
        <p:spPr>
          <a:xfrm>
            <a:off x="486834" y="11711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latin typeface="+mj-lt"/>
              </a:rPr>
              <a:t>Hypernyms for all words in each classes are calculated as follows;</a:t>
            </a:r>
            <a:endParaRPr lang="en-US" sz="2000" dirty="0">
              <a:solidFill>
                <a:srgbClr val="000000"/>
              </a:solidFill>
              <a:latin typeface="+mj-lt"/>
            </a:endParaRPr>
          </a:p>
          <a:p>
            <a:pPr marL="666750" lvl="1" indent="-457200">
              <a:spcAft>
                <a:spcPts val="600"/>
              </a:spcAft>
              <a:buClr>
                <a:srgbClr val="E60000"/>
              </a:buClr>
              <a:buFont typeface="+mj-lt"/>
              <a:buAutoNum type="arabicPeriod"/>
              <a:defRPr/>
            </a:pPr>
            <a:r>
              <a:rPr lang="en-US" sz="2000" dirty="0">
                <a:solidFill>
                  <a:srgbClr val="000000"/>
                </a:solidFill>
                <a:latin typeface="+mj-lt"/>
              </a:rPr>
              <a:t>Most frequent 50 words + all synonymous words</a:t>
            </a:r>
          </a:p>
          <a:p>
            <a:pPr marL="666750" lvl="1" indent="-457200">
              <a:spcAft>
                <a:spcPts val="600"/>
              </a:spcAft>
              <a:buClr>
                <a:srgbClr val="E60000"/>
              </a:buClr>
              <a:buFont typeface="+mj-lt"/>
              <a:buAutoNum type="arabicPeriod"/>
              <a:defRPr/>
            </a:pPr>
            <a:r>
              <a:rPr lang="en-US" sz="2000" dirty="0">
                <a:solidFill>
                  <a:srgbClr val="000000"/>
                </a:solidFill>
                <a:latin typeface="+mj-lt"/>
              </a:rPr>
              <a:t>Calculating the </a:t>
            </a:r>
            <a:r>
              <a:rPr lang="en-US" sz="2000" dirty="0" err="1">
                <a:solidFill>
                  <a:srgbClr val="000000"/>
                </a:solidFill>
                <a:latin typeface="+mj-lt"/>
              </a:rPr>
              <a:t>hypenyms</a:t>
            </a:r>
            <a:r>
              <a:rPr lang="en-US" sz="2000" dirty="0">
                <a:solidFill>
                  <a:srgbClr val="000000"/>
                </a:solidFill>
                <a:latin typeface="+mj-lt"/>
              </a:rPr>
              <a:t> for all words + synonymous</a:t>
            </a:r>
          </a:p>
          <a:p>
            <a:pPr marL="666750" lvl="1" indent="-457200">
              <a:spcAft>
                <a:spcPts val="600"/>
              </a:spcAft>
              <a:buClr>
                <a:srgbClr val="E60000"/>
              </a:buClr>
              <a:buFont typeface="+mj-lt"/>
              <a:buAutoNum type="arabicPeriod"/>
              <a:defRPr/>
            </a:pPr>
            <a:r>
              <a:rPr lang="en-US" sz="2000" dirty="0">
                <a:solidFill>
                  <a:srgbClr val="000000"/>
                </a:solidFill>
                <a:latin typeface="+mj-lt"/>
              </a:rPr>
              <a:t>From these hypernyms, 50 most frequent hypernyms are saved as Level 1 hypernyms</a:t>
            </a:r>
          </a:p>
          <a:p>
            <a:pPr marL="666750" lvl="1" indent="-457200">
              <a:spcAft>
                <a:spcPts val="600"/>
              </a:spcAft>
              <a:buClr>
                <a:srgbClr val="E60000"/>
              </a:buClr>
              <a:buFont typeface="+mj-lt"/>
              <a:buAutoNum type="arabicPeriod"/>
              <a:defRPr/>
            </a:pPr>
            <a:r>
              <a:rPr lang="en-US" sz="2000" dirty="0">
                <a:solidFill>
                  <a:srgbClr val="000000"/>
                </a:solidFill>
                <a:latin typeface="+mj-lt"/>
              </a:rPr>
              <a:t>Calculation of level 1 hypernyms obtained in stage 3 and most frequent 50 words are saved as level 2 hypernyms</a:t>
            </a:r>
          </a:p>
          <a:p>
            <a:pPr marL="666750" lvl="1" indent="-457200">
              <a:spcAft>
                <a:spcPts val="600"/>
              </a:spcAft>
              <a:buClr>
                <a:srgbClr val="E60000"/>
              </a:buClr>
              <a:buFont typeface="+mj-lt"/>
              <a:buAutoNum type="arabicPeriod"/>
              <a:defRPr/>
            </a:pPr>
            <a:r>
              <a:rPr lang="en-US" sz="2000" dirty="0">
                <a:solidFill>
                  <a:srgbClr val="000000"/>
                </a:solidFill>
                <a:latin typeface="+mj-lt"/>
              </a:rPr>
              <a:t>This process is repeated once again for the level 2 hypernyms and saved as level 3 hypernyms</a:t>
            </a:r>
          </a:p>
        </p:txBody>
      </p:sp>
      <p:pic>
        <p:nvPicPr>
          <p:cNvPr id="13" name="Picture 12" descr="Text&#10;&#10;Description automatically generated">
            <a:extLst>
              <a:ext uri="{FF2B5EF4-FFF2-40B4-BE49-F238E27FC236}">
                <a16:creationId xmlns:a16="http://schemas.microsoft.com/office/drawing/2014/main" id="{2E25FD01-3797-C2C5-C35D-C023C2F6B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2933" y="3812593"/>
            <a:ext cx="2935061" cy="2929416"/>
          </a:xfrm>
          <a:prstGeom prst="rect">
            <a:avLst/>
          </a:prstGeom>
        </p:spPr>
      </p:pic>
      <p:sp>
        <p:nvSpPr>
          <p:cNvPr id="14" name="Right Brace 13">
            <a:extLst>
              <a:ext uri="{FF2B5EF4-FFF2-40B4-BE49-F238E27FC236}">
                <a16:creationId xmlns:a16="http://schemas.microsoft.com/office/drawing/2014/main" id="{7808D77C-6CF5-6D63-A3E9-43CC16ED67D2}"/>
              </a:ext>
            </a:extLst>
          </p:cNvPr>
          <p:cNvSpPr/>
          <p:nvPr/>
        </p:nvSpPr>
        <p:spPr>
          <a:xfrm>
            <a:off x="4562523" y="3910862"/>
            <a:ext cx="402530" cy="11168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 name="Content Placeholder 14">
            <a:extLst>
              <a:ext uri="{FF2B5EF4-FFF2-40B4-BE49-F238E27FC236}">
                <a16:creationId xmlns:a16="http://schemas.microsoft.com/office/drawing/2014/main" id="{2FD4BC0E-E560-58BE-D889-8BC1836A563A}"/>
              </a:ext>
            </a:extLst>
          </p:cNvPr>
          <p:cNvSpPr txBox="1">
            <a:spLocks/>
          </p:cNvSpPr>
          <p:nvPr/>
        </p:nvSpPr>
        <p:spPr>
          <a:xfrm>
            <a:off x="5053558" y="3801391"/>
            <a:ext cx="4202522" cy="3056609"/>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050" dirty="0">
              <a:solidFill>
                <a:srgbClr val="000000"/>
              </a:solidFill>
              <a:latin typeface="+mj-lt"/>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1050" dirty="0">
              <a:solidFill>
                <a:srgbClr val="000000"/>
              </a:solidFill>
              <a:latin typeface="+mj-lt"/>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mj-lt"/>
              </a:rPr>
              <a:t>All synonymous words for “institution” word are found</a:t>
            </a: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105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105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Level 1 hypernym for institution.n.01 word</a:t>
            </a: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a:t>
            </a: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a:t>
            </a: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Level 2 hypernym</a:t>
            </a: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a:t>
            </a: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a:t>
            </a:r>
          </a:p>
          <a:p>
            <a:pPr marL="0" marR="0" lvl="0" indent="0" algn="l" defTabSz="914400" rtl="0" eaLnBrk="1" fontAlgn="auto" latinLnBrk="0" hangingPunct="1">
              <a:lnSpc>
                <a:spcPct val="100000"/>
              </a:lnSpc>
              <a:spcBef>
                <a:spcPts val="0"/>
              </a:spcBef>
              <a:spcAft>
                <a:spcPts val="600"/>
              </a:spcAft>
              <a:buClr>
                <a:srgbClr val="E60000"/>
              </a:buClr>
              <a:buSzTx/>
              <a:buNone/>
              <a:tabLst/>
              <a:defRPr/>
            </a:pPr>
            <a:r>
              <a:rPr lang="en-US" sz="1050" dirty="0">
                <a:solidFill>
                  <a:srgbClr val="000000"/>
                </a:solidFill>
                <a:latin typeface="-apple-system"/>
              </a:rPr>
              <a:t>	Level 3 hypernym</a:t>
            </a: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1050" dirty="0">
              <a:solidFill>
                <a:srgbClr val="000000"/>
              </a:solidFill>
              <a:latin typeface="-apple-system"/>
            </a:endParaRPr>
          </a:p>
        </p:txBody>
      </p:sp>
      <p:cxnSp>
        <p:nvCxnSpPr>
          <p:cNvPr id="17" name="Straight Arrow Connector 16">
            <a:extLst>
              <a:ext uri="{FF2B5EF4-FFF2-40B4-BE49-F238E27FC236}">
                <a16:creationId xmlns:a16="http://schemas.microsoft.com/office/drawing/2014/main" id="{D973C35B-89A9-5846-20C1-C09BD0A57CD7}"/>
              </a:ext>
            </a:extLst>
          </p:cNvPr>
          <p:cNvCxnSpPr>
            <a:cxnSpLocks/>
          </p:cNvCxnSpPr>
          <p:nvPr/>
        </p:nvCxnSpPr>
        <p:spPr>
          <a:xfrm flipV="1">
            <a:off x="4644533" y="5180113"/>
            <a:ext cx="683680" cy="160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A6C4B7-3A13-BED0-CBF7-B0754E24E356}"/>
              </a:ext>
            </a:extLst>
          </p:cNvPr>
          <p:cNvCxnSpPr>
            <a:cxnSpLocks/>
          </p:cNvCxnSpPr>
          <p:nvPr/>
        </p:nvCxnSpPr>
        <p:spPr>
          <a:xfrm>
            <a:off x="4544091" y="5800204"/>
            <a:ext cx="978976" cy="12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6B6797-D054-8C92-9413-34CC7673ED50}"/>
              </a:ext>
            </a:extLst>
          </p:cNvPr>
          <p:cNvCxnSpPr>
            <a:cxnSpLocks/>
          </p:cNvCxnSpPr>
          <p:nvPr/>
        </p:nvCxnSpPr>
        <p:spPr>
          <a:xfrm>
            <a:off x="4559572" y="6333012"/>
            <a:ext cx="1041405" cy="14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04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Node Graphs –  Path Similarity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1370732"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8" name="Content Placeholder 14">
            <a:extLst>
              <a:ext uri="{FF2B5EF4-FFF2-40B4-BE49-F238E27FC236}">
                <a16:creationId xmlns:a16="http://schemas.microsoft.com/office/drawing/2014/main" id="{4154EF30-95D7-F7E5-6306-3314357F69E4}"/>
              </a:ext>
            </a:extLst>
          </p:cNvPr>
          <p:cNvSpPr txBox="1">
            <a:spLocks/>
          </p:cNvSpPr>
          <p:nvPr/>
        </p:nvSpPr>
        <p:spPr>
          <a:xfrm>
            <a:off x="486834" y="11711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000" dirty="0">
              <a:solidFill>
                <a:srgbClr val="000000"/>
              </a:solidFill>
              <a:latin typeface="+mj-lt"/>
            </a:endParaRPr>
          </a:p>
        </p:txBody>
      </p:sp>
      <p:sp>
        <p:nvSpPr>
          <p:cNvPr id="7" name="TextBox 6">
            <a:extLst>
              <a:ext uri="{FF2B5EF4-FFF2-40B4-BE49-F238E27FC236}">
                <a16:creationId xmlns:a16="http://schemas.microsoft.com/office/drawing/2014/main" id="{304FF4A5-CDAA-8138-0160-E83BA9E7FD6A}"/>
              </a:ext>
            </a:extLst>
          </p:cNvPr>
          <p:cNvSpPr txBox="1"/>
          <p:nvPr/>
        </p:nvSpPr>
        <p:spPr>
          <a:xfrm>
            <a:off x="3872753" y="3184264"/>
            <a:ext cx="0" cy="0"/>
          </a:xfrm>
          <a:prstGeom prst="rect">
            <a:avLst/>
          </a:prstGeom>
        </p:spPr>
        <p:txBody>
          <a:bodyPr wrap="none" lIns="0" tIns="0" rIns="0" bIns="0" rtlCol="0">
            <a:noAutofit/>
          </a:bodyPr>
          <a:lstStyle/>
          <a:p>
            <a:pPr marL="0" indent="0">
              <a:buFont typeface="Arial" pitchFamily="34" charset="0"/>
              <a:buNone/>
            </a:pPr>
            <a:endParaRPr lang="en-DE" dirty="0">
              <a:latin typeface="Vodafone Rg" pitchFamily="34" charset="0"/>
            </a:endParaRPr>
          </a:p>
        </p:txBody>
      </p:sp>
      <p:sp>
        <p:nvSpPr>
          <p:cNvPr id="20" name="Content Placeholder 14">
            <a:extLst>
              <a:ext uri="{FF2B5EF4-FFF2-40B4-BE49-F238E27FC236}">
                <a16:creationId xmlns:a16="http://schemas.microsoft.com/office/drawing/2014/main" id="{60BE90D7-7939-C9FD-B9FF-12A85C1B06AA}"/>
              </a:ext>
            </a:extLst>
          </p:cNvPr>
          <p:cNvSpPr txBox="1">
            <a:spLocks/>
          </p:cNvSpPr>
          <p:nvPr/>
        </p:nvSpPr>
        <p:spPr>
          <a:xfrm>
            <a:off x="637911" y="936712"/>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GB" sz="2400" dirty="0"/>
          </a:p>
          <a:p>
            <a:pPr marL="380990" indent="-380990">
              <a:buClr>
                <a:srgbClr val="E60000"/>
              </a:buClr>
              <a:defRPr/>
            </a:pPr>
            <a:r>
              <a:rPr lang="en-GB" sz="2400" dirty="0"/>
              <a:t>Node graphs created for each hypernym list.</a:t>
            </a:r>
          </a:p>
          <a:p>
            <a:pPr marL="380990" indent="-380990">
              <a:buClr>
                <a:srgbClr val="E60000"/>
              </a:buClr>
              <a:defRPr/>
            </a:pPr>
            <a:r>
              <a:rPr lang="en-GB" sz="2400" dirty="0"/>
              <a:t>Visualize hypernym graphs using </a:t>
            </a:r>
            <a:r>
              <a:rPr lang="en-GB" sz="2400" dirty="0" err="1"/>
              <a:t>GraphX</a:t>
            </a:r>
            <a:r>
              <a:rPr lang="en-GB" sz="2400" dirty="0"/>
              <a:t> library.</a:t>
            </a:r>
          </a:p>
          <a:p>
            <a:pPr marL="380990" indent="-380990">
              <a:buClr>
                <a:srgbClr val="E60000"/>
              </a:buClr>
              <a:defRPr/>
            </a:pPr>
            <a:r>
              <a:rPr lang="en-GB" sz="2400" dirty="0"/>
              <a:t>Calculate pairwise similarities using </a:t>
            </a:r>
            <a:r>
              <a:rPr lang="en-GB" sz="2400" dirty="0" err="1"/>
              <a:t>path_similarity</a:t>
            </a:r>
            <a:r>
              <a:rPr lang="en-GB" sz="2400" dirty="0"/>
              <a:t> function.</a:t>
            </a:r>
          </a:p>
          <a:p>
            <a:pPr marL="380990" indent="-380990">
              <a:buClr>
                <a:srgbClr val="E60000"/>
              </a:buClr>
              <a:defRPr/>
            </a:pPr>
            <a:r>
              <a:rPr lang="en-GB" sz="2400" dirty="0"/>
              <a:t>Set similarity threshold for word pairs.</a:t>
            </a:r>
          </a:p>
          <a:p>
            <a:pPr marL="380990" indent="-380990">
              <a:buClr>
                <a:srgbClr val="E60000"/>
              </a:buClr>
              <a:defRPr/>
            </a:pPr>
            <a:r>
              <a:rPr lang="en-GB" sz="2400" dirty="0"/>
              <a:t>Connect word pairs exceeding similarity threshold.</a:t>
            </a:r>
          </a:p>
          <a:p>
            <a:pPr marL="380990" indent="-380990">
              <a:buClr>
                <a:srgbClr val="E60000"/>
              </a:buClr>
              <a:defRPr/>
            </a:pPr>
            <a:r>
              <a:rPr lang="en-GB" sz="2400" dirty="0"/>
              <a:t>5-6 distinct node connections observed in each graph.</a:t>
            </a:r>
          </a:p>
          <a:p>
            <a:pPr marL="380990" indent="-380990">
              <a:buClr>
                <a:srgbClr val="E60000"/>
              </a:buClr>
              <a:defRPr/>
            </a:pPr>
            <a:r>
              <a:rPr lang="en-GB" sz="2400" dirty="0" err="1"/>
              <a:t>Color</a:t>
            </a:r>
            <a:r>
              <a:rPr lang="en-GB" sz="2400" dirty="0"/>
              <a:t> connected word pairs in node graphs.</a:t>
            </a:r>
          </a:p>
          <a:p>
            <a:pPr marL="380990" indent="-380990">
              <a:buClr>
                <a:srgbClr val="E60000"/>
              </a:buClr>
              <a:defRPr/>
            </a:pPr>
            <a:r>
              <a:rPr lang="en-GB" sz="2400" dirty="0"/>
              <a:t>Identify connections based on path similarity.</a:t>
            </a:r>
          </a:p>
          <a:p>
            <a:pPr marL="380990" indent="-380990">
              <a:buClr>
                <a:srgbClr val="E60000"/>
              </a:buClr>
              <a:defRPr/>
            </a:pPr>
            <a:endParaRPr lang="en-GB" sz="2400" dirty="0"/>
          </a:p>
          <a:p>
            <a:pPr marL="0" indent="0">
              <a:buClr>
                <a:srgbClr val="E60000"/>
              </a:buClr>
              <a:buNone/>
              <a:defRPr/>
            </a:pPr>
            <a:endParaRPr lang="en-GB" sz="2400" dirty="0"/>
          </a:p>
          <a:p>
            <a:pPr marL="380990" indent="-380990">
              <a:buClr>
                <a:srgbClr val="E60000"/>
              </a:buClr>
              <a:defRPr/>
            </a:pPr>
            <a:endParaRPr lang="en-GB" sz="2400" dirty="0"/>
          </a:p>
          <a:p>
            <a:pPr marL="380990" indent="-380990">
              <a:buClr>
                <a:srgbClr val="E60000"/>
              </a:buClr>
              <a:defRPr/>
            </a:pPr>
            <a:endParaRPr lang="en-US" sz="2000" dirty="0">
              <a:solidFill>
                <a:srgbClr val="000000"/>
              </a:solidFill>
              <a:latin typeface="+mj-lt"/>
            </a:endParaRPr>
          </a:p>
        </p:txBody>
      </p:sp>
    </p:spTree>
    <p:extLst>
      <p:ext uri="{BB962C8B-B14F-4D97-AF65-F5344CB8AC3E}">
        <p14:creationId xmlns:p14="http://schemas.microsoft.com/office/powerpoint/2010/main" val="6111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Node Graphs – Agent class hypernyms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16</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46926" y="1510705"/>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5757"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mj-lt"/>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pic>
        <p:nvPicPr>
          <p:cNvPr id="8" name="Picture 7" descr="Chart, scatter chart&#10;&#10;Description automatically generated">
            <a:extLst>
              <a:ext uri="{FF2B5EF4-FFF2-40B4-BE49-F238E27FC236}">
                <a16:creationId xmlns:a16="http://schemas.microsoft.com/office/drawing/2014/main" id="{E3599E30-A1E6-42D8-B138-FA491065C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71" y="858244"/>
            <a:ext cx="8546631" cy="5507162"/>
          </a:xfrm>
          <a:prstGeom prst="rect">
            <a:avLst/>
          </a:prstGeom>
        </p:spPr>
      </p:pic>
      <p:sp>
        <p:nvSpPr>
          <p:cNvPr id="13" name="Oval 12">
            <a:extLst>
              <a:ext uri="{FF2B5EF4-FFF2-40B4-BE49-F238E27FC236}">
                <a16:creationId xmlns:a16="http://schemas.microsoft.com/office/drawing/2014/main" id="{979F6EC9-A1B0-42D5-86AF-89044F63F90F}"/>
              </a:ext>
            </a:extLst>
          </p:cNvPr>
          <p:cNvSpPr/>
          <p:nvPr/>
        </p:nvSpPr>
        <p:spPr>
          <a:xfrm>
            <a:off x="3363166" y="2522135"/>
            <a:ext cx="569415" cy="557735"/>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sp>
        <p:nvSpPr>
          <p:cNvPr id="14" name="Oval 13">
            <a:extLst>
              <a:ext uri="{FF2B5EF4-FFF2-40B4-BE49-F238E27FC236}">
                <a16:creationId xmlns:a16="http://schemas.microsoft.com/office/drawing/2014/main" id="{A4F36E49-AB6F-45E4-B322-670BFE3A4AEC}"/>
              </a:ext>
            </a:extLst>
          </p:cNvPr>
          <p:cNvSpPr/>
          <p:nvPr/>
        </p:nvSpPr>
        <p:spPr>
          <a:xfrm>
            <a:off x="4439552" y="4253517"/>
            <a:ext cx="1925134" cy="919979"/>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sp>
        <p:nvSpPr>
          <p:cNvPr id="15" name="Oval 14">
            <a:extLst>
              <a:ext uri="{FF2B5EF4-FFF2-40B4-BE49-F238E27FC236}">
                <a16:creationId xmlns:a16="http://schemas.microsoft.com/office/drawing/2014/main" id="{B9213E37-0E1B-448B-986E-CE7CC58B3E1E}"/>
              </a:ext>
            </a:extLst>
          </p:cNvPr>
          <p:cNvSpPr/>
          <p:nvPr/>
        </p:nvSpPr>
        <p:spPr>
          <a:xfrm>
            <a:off x="5082084" y="3589867"/>
            <a:ext cx="814949" cy="495233"/>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17" name="Straight Arrow Connector 16">
            <a:extLst>
              <a:ext uri="{FF2B5EF4-FFF2-40B4-BE49-F238E27FC236}">
                <a16:creationId xmlns:a16="http://schemas.microsoft.com/office/drawing/2014/main" id="{4C7B7B50-8363-45E7-AFDF-AF2CAB264ABD}"/>
              </a:ext>
            </a:extLst>
          </p:cNvPr>
          <p:cNvCxnSpPr>
            <a:cxnSpLocks/>
          </p:cNvCxnSpPr>
          <p:nvPr/>
        </p:nvCxnSpPr>
        <p:spPr>
          <a:xfrm flipH="1">
            <a:off x="4184805" y="4952241"/>
            <a:ext cx="452849" cy="1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C8DDF1-A01B-4ED7-ACFD-D383B2D53CCF}"/>
              </a:ext>
            </a:extLst>
          </p:cNvPr>
          <p:cNvCxnSpPr>
            <a:cxnSpLocks/>
          </p:cNvCxnSpPr>
          <p:nvPr/>
        </p:nvCxnSpPr>
        <p:spPr>
          <a:xfrm flipV="1">
            <a:off x="5920106" y="1676401"/>
            <a:ext cx="1903095" cy="2082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FBE0618-BE76-444C-91F9-522021DA833F}"/>
              </a:ext>
            </a:extLst>
          </p:cNvPr>
          <p:cNvCxnSpPr>
            <a:cxnSpLocks/>
          </p:cNvCxnSpPr>
          <p:nvPr/>
        </p:nvCxnSpPr>
        <p:spPr>
          <a:xfrm flipV="1">
            <a:off x="3922311" y="1580656"/>
            <a:ext cx="3902213" cy="828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8C177D2-DFAF-4B1A-91A6-9C6AC58DFC22}"/>
              </a:ext>
            </a:extLst>
          </p:cNvPr>
          <p:cNvSpPr txBox="1"/>
          <p:nvPr/>
        </p:nvSpPr>
        <p:spPr>
          <a:xfrm>
            <a:off x="7910906" y="1342396"/>
            <a:ext cx="1910061" cy="1247417"/>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Living organism</a:t>
            </a:r>
          </a:p>
          <a:p>
            <a:pPr marL="0" indent="0">
              <a:buFont typeface="Arial" pitchFamily="34" charset="0"/>
              <a:buNone/>
            </a:pPr>
            <a:r>
              <a:rPr lang="en-US" sz="1400" dirty="0">
                <a:latin typeface="Vodafone Rg" pitchFamily="34" charset="0"/>
              </a:rPr>
              <a:t>Subgroup</a:t>
            </a:r>
          </a:p>
        </p:txBody>
      </p:sp>
      <p:sp>
        <p:nvSpPr>
          <p:cNvPr id="26" name="TextBox 25">
            <a:extLst>
              <a:ext uri="{FF2B5EF4-FFF2-40B4-BE49-F238E27FC236}">
                <a16:creationId xmlns:a16="http://schemas.microsoft.com/office/drawing/2014/main" id="{D58A9662-72EC-4527-B7A3-B23312A5491D}"/>
              </a:ext>
            </a:extLst>
          </p:cNvPr>
          <p:cNvSpPr txBox="1"/>
          <p:nvPr/>
        </p:nvSpPr>
        <p:spPr>
          <a:xfrm>
            <a:off x="3418152" y="5174894"/>
            <a:ext cx="1910061" cy="271935"/>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Organization subgroup</a:t>
            </a:r>
          </a:p>
        </p:txBody>
      </p:sp>
      <p:sp>
        <p:nvSpPr>
          <p:cNvPr id="28" name="Oval 27">
            <a:extLst>
              <a:ext uri="{FF2B5EF4-FFF2-40B4-BE49-F238E27FC236}">
                <a16:creationId xmlns:a16="http://schemas.microsoft.com/office/drawing/2014/main" id="{700B72A5-D142-4DB8-8132-B452A72D06D3}"/>
              </a:ext>
            </a:extLst>
          </p:cNvPr>
          <p:cNvSpPr/>
          <p:nvPr/>
        </p:nvSpPr>
        <p:spPr>
          <a:xfrm>
            <a:off x="865972" y="3861288"/>
            <a:ext cx="569415" cy="557735"/>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29" name="Straight Arrow Connector 28">
            <a:extLst>
              <a:ext uri="{FF2B5EF4-FFF2-40B4-BE49-F238E27FC236}">
                <a16:creationId xmlns:a16="http://schemas.microsoft.com/office/drawing/2014/main" id="{11F47EF6-25C0-4AEF-8355-7EEF51B24B5D}"/>
              </a:ext>
            </a:extLst>
          </p:cNvPr>
          <p:cNvCxnSpPr>
            <a:cxnSpLocks/>
          </p:cNvCxnSpPr>
          <p:nvPr/>
        </p:nvCxnSpPr>
        <p:spPr>
          <a:xfrm flipV="1">
            <a:off x="1473200" y="3738168"/>
            <a:ext cx="500544" cy="99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B864BE8-C75B-43FC-B56A-FA6C9DCBCC16}"/>
              </a:ext>
            </a:extLst>
          </p:cNvPr>
          <p:cNvSpPr txBox="1"/>
          <p:nvPr/>
        </p:nvSpPr>
        <p:spPr>
          <a:xfrm>
            <a:off x="2056124" y="3565208"/>
            <a:ext cx="1351375" cy="248155"/>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compete </a:t>
            </a:r>
          </a:p>
          <a:p>
            <a:pPr marL="0" indent="0">
              <a:buFont typeface="Arial" pitchFamily="34" charset="0"/>
              <a:buNone/>
            </a:pPr>
            <a:r>
              <a:rPr lang="en-US" sz="1400" dirty="0">
                <a:latin typeface="Vodafone Rg" pitchFamily="34" charset="0"/>
              </a:rPr>
              <a:t>subgroup</a:t>
            </a:r>
          </a:p>
        </p:txBody>
      </p:sp>
      <p:sp>
        <p:nvSpPr>
          <p:cNvPr id="33" name="Oval 32">
            <a:extLst>
              <a:ext uri="{FF2B5EF4-FFF2-40B4-BE49-F238E27FC236}">
                <a16:creationId xmlns:a16="http://schemas.microsoft.com/office/drawing/2014/main" id="{EBE490AF-41B9-4201-8C18-C77F82AC7B64}"/>
              </a:ext>
            </a:extLst>
          </p:cNvPr>
          <p:cNvSpPr/>
          <p:nvPr/>
        </p:nvSpPr>
        <p:spPr>
          <a:xfrm>
            <a:off x="6137552" y="5573164"/>
            <a:ext cx="711965" cy="628015"/>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34" name="Straight Arrow Connector 33">
            <a:extLst>
              <a:ext uri="{FF2B5EF4-FFF2-40B4-BE49-F238E27FC236}">
                <a16:creationId xmlns:a16="http://schemas.microsoft.com/office/drawing/2014/main" id="{54563824-39A3-45B5-BC97-97C2760D9A9F}"/>
              </a:ext>
            </a:extLst>
          </p:cNvPr>
          <p:cNvCxnSpPr>
            <a:cxnSpLocks/>
          </p:cNvCxnSpPr>
          <p:nvPr/>
        </p:nvCxnSpPr>
        <p:spPr>
          <a:xfrm flipV="1">
            <a:off x="6774076" y="4922212"/>
            <a:ext cx="306174" cy="39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DA269F1-428C-4FDB-B479-4F4952D87EA5}"/>
              </a:ext>
            </a:extLst>
          </p:cNvPr>
          <p:cNvSpPr txBox="1"/>
          <p:nvPr/>
        </p:nvSpPr>
        <p:spPr>
          <a:xfrm>
            <a:off x="6711859" y="4548262"/>
            <a:ext cx="1910061" cy="271935"/>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Action subgroup</a:t>
            </a:r>
          </a:p>
        </p:txBody>
      </p:sp>
      <p:sp>
        <p:nvSpPr>
          <p:cNvPr id="38" name="Oval 37">
            <a:extLst>
              <a:ext uri="{FF2B5EF4-FFF2-40B4-BE49-F238E27FC236}">
                <a16:creationId xmlns:a16="http://schemas.microsoft.com/office/drawing/2014/main" id="{23BBB4C5-9015-4BBF-B356-45D361070999}"/>
              </a:ext>
            </a:extLst>
          </p:cNvPr>
          <p:cNvSpPr/>
          <p:nvPr/>
        </p:nvSpPr>
        <p:spPr>
          <a:xfrm>
            <a:off x="1435387" y="2534827"/>
            <a:ext cx="1133557" cy="801372"/>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39" name="Straight Arrow Connector 38">
            <a:extLst>
              <a:ext uri="{FF2B5EF4-FFF2-40B4-BE49-F238E27FC236}">
                <a16:creationId xmlns:a16="http://schemas.microsoft.com/office/drawing/2014/main" id="{BCC5ED4E-90CA-478E-B366-AFDDCA3DE937}"/>
              </a:ext>
            </a:extLst>
          </p:cNvPr>
          <p:cNvCxnSpPr>
            <a:cxnSpLocks/>
          </p:cNvCxnSpPr>
          <p:nvPr/>
        </p:nvCxnSpPr>
        <p:spPr>
          <a:xfrm flipV="1">
            <a:off x="2267864" y="2264214"/>
            <a:ext cx="153952" cy="16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D984FEF-DEFC-4424-A16D-672DC99768AC}"/>
              </a:ext>
            </a:extLst>
          </p:cNvPr>
          <p:cNvSpPr txBox="1"/>
          <p:nvPr/>
        </p:nvSpPr>
        <p:spPr>
          <a:xfrm>
            <a:off x="2399948" y="1895204"/>
            <a:ext cx="1351375" cy="248155"/>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creativity</a:t>
            </a:r>
          </a:p>
          <a:p>
            <a:pPr marL="0" indent="0">
              <a:buFont typeface="Arial" pitchFamily="34" charset="0"/>
              <a:buNone/>
            </a:pPr>
            <a:r>
              <a:rPr lang="en-US" sz="1400" dirty="0">
                <a:latin typeface="Vodafone Rg" pitchFamily="34" charset="0"/>
              </a:rPr>
              <a:t>subgroup</a:t>
            </a:r>
          </a:p>
        </p:txBody>
      </p:sp>
      <p:sp>
        <p:nvSpPr>
          <p:cNvPr id="43" name="Oval 42">
            <a:extLst>
              <a:ext uri="{FF2B5EF4-FFF2-40B4-BE49-F238E27FC236}">
                <a16:creationId xmlns:a16="http://schemas.microsoft.com/office/drawing/2014/main" id="{9B2E2B06-9413-443E-8658-A3911239CB82}"/>
              </a:ext>
            </a:extLst>
          </p:cNvPr>
          <p:cNvSpPr/>
          <p:nvPr/>
        </p:nvSpPr>
        <p:spPr>
          <a:xfrm>
            <a:off x="6972288" y="3469525"/>
            <a:ext cx="1968340" cy="733159"/>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46" name="Straight Arrow Connector 45">
            <a:extLst>
              <a:ext uri="{FF2B5EF4-FFF2-40B4-BE49-F238E27FC236}">
                <a16:creationId xmlns:a16="http://schemas.microsoft.com/office/drawing/2014/main" id="{8672C85B-52BC-4863-BE72-4E22C8A41E80}"/>
              </a:ext>
            </a:extLst>
          </p:cNvPr>
          <p:cNvCxnSpPr>
            <a:cxnSpLocks/>
          </p:cNvCxnSpPr>
          <p:nvPr/>
        </p:nvCxnSpPr>
        <p:spPr>
          <a:xfrm flipH="1">
            <a:off x="7359650" y="4158497"/>
            <a:ext cx="371887" cy="328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2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268843" y="314509"/>
            <a:ext cx="9984912" cy="1315288"/>
          </a:xfrm>
        </p:spPr>
        <p:txBody>
          <a:bodyPr vert="horz" lIns="0" tIns="0" rIns="0" bIns="0" rtlCol="0" anchor="t" anchorCtr="0">
            <a:noAutofit/>
          </a:bodyPr>
          <a:lstStyle/>
          <a:p>
            <a:pPr algn="l"/>
            <a:r>
              <a:rPr lang="en-GB" sz="4400" dirty="0">
                <a:solidFill>
                  <a:schemeClr val="accent1"/>
                </a:solidFill>
                <a:latin typeface="Vodafone Rg"/>
              </a:rPr>
              <a:t>Node Graphs – Event class hypernyms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17</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pic>
        <p:nvPicPr>
          <p:cNvPr id="13" name="Picture 12" descr="Chart, scatter chart&#10;&#10;Description automatically generated">
            <a:extLst>
              <a:ext uri="{FF2B5EF4-FFF2-40B4-BE49-F238E27FC236}">
                <a16:creationId xmlns:a16="http://schemas.microsoft.com/office/drawing/2014/main" id="{DD06812B-3CF1-4FA0-B18F-497721507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212" y="972153"/>
            <a:ext cx="8087367" cy="5286610"/>
          </a:xfrm>
          <a:prstGeom prst="rect">
            <a:avLst/>
          </a:prstGeom>
        </p:spPr>
      </p:pic>
      <p:sp>
        <p:nvSpPr>
          <p:cNvPr id="18" name="Oval 17">
            <a:extLst>
              <a:ext uri="{FF2B5EF4-FFF2-40B4-BE49-F238E27FC236}">
                <a16:creationId xmlns:a16="http://schemas.microsoft.com/office/drawing/2014/main" id="{38A0BBE5-FA94-4611-AD61-704B55DC4D6B}"/>
              </a:ext>
            </a:extLst>
          </p:cNvPr>
          <p:cNvSpPr/>
          <p:nvPr/>
        </p:nvSpPr>
        <p:spPr>
          <a:xfrm>
            <a:off x="1692275" y="3387725"/>
            <a:ext cx="777875" cy="561975"/>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sp>
        <p:nvSpPr>
          <p:cNvPr id="20" name="Oval 19">
            <a:extLst>
              <a:ext uri="{FF2B5EF4-FFF2-40B4-BE49-F238E27FC236}">
                <a16:creationId xmlns:a16="http://schemas.microsoft.com/office/drawing/2014/main" id="{9ADAD614-3BF4-487E-A4D2-093E18443CD9}"/>
              </a:ext>
            </a:extLst>
          </p:cNvPr>
          <p:cNvSpPr/>
          <p:nvPr/>
        </p:nvSpPr>
        <p:spPr>
          <a:xfrm>
            <a:off x="5971854" y="2960403"/>
            <a:ext cx="1925134" cy="919979"/>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23" name="Straight Arrow Connector 22">
            <a:extLst>
              <a:ext uri="{FF2B5EF4-FFF2-40B4-BE49-F238E27FC236}">
                <a16:creationId xmlns:a16="http://schemas.microsoft.com/office/drawing/2014/main" id="{562701DB-DE9D-4D86-A669-A24675C7546A}"/>
              </a:ext>
            </a:extLst>
          </p:cNvPr>
          <p:cNvCxnSpPr>
            <a:cxnSpLocks/>
          </p:cNvCxnSpPr>
          <p:nvPr/>
        </p:nvCxnSpPr>
        <p:spPr>
          <a:xfrm flipV="1">
            <a:off x="7463531" y="1711603"/>
            <a:ext cx="3049112" cy="1247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4A0FA7B-2329-4554-B58A-29580E3E0BD9}"/>
              </a:ext>
            </a:extLst>
          </p:cNvPr>
          <p:cNvSpPr txBox="1"/>
          <p:nvPr/>
        </p:nvSpPr>
        <p:spPr>
          <a:xfrm>
            <a:off x="10512643" y="1502517"/>
            <a:ext cx="1910061" cy="1247417"/>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Location subgroup </a:t>
            </a:r>
          </a:p>
        </p:txBody>
      </p:sp>
      <p:sp>
        <p:nvSpPr>
          <p:cNvPr id="27" name="Oval 26">
            <a:extLst>
              <a:ext uri="{FF2B5EF4-FFF2-40B4-BE49-F238E27FC236}">
                <a16:creationId xmlns:a16="http://schemas.microsoft.com/office/drawing/2014/main" id="{7FD6D165-E766-48F0-BD22-D85153624D4F}"/>
              </a:ext>
            </a:extLst>
          </p:cNvPr>
          <p:cNvSpPr/>
          <p:nvPr/>
        </p:nvSpPr>
        <p:spPr>
          <a:xfrm>
            <a:off x="2299942" y="3736281"/>
            <a:ext cx="1925134" cy="919979"/>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28" name="Straight Arrow Connector 27">
            <a:extLst>
              <a:ext uri="{FF2B5EF4-FFF2-40B4-BE49-F238E27FC236}">
                <a16:creationId xmlns:a16="http://schemas.microsoft.com/office/drawing/2014/main" id="{9307DA60-372C-49D8-B9CC-232F6B003501}"/>
              </a:ext>
            </a:extLst>
          </p:cNvPr>
          <p:cNvCxnSpPr>
            <a:cxnSpLocks/>
          </p:cNvCxnSpPr>
          <p:nvPr/>
        </p:nvCxnSpPr>
        <p:spPr>
          <a:xfrm flipH="1" flipV="1">
            <a:off x="1455766" y="3199204"/>
            <a:ext cx="990229" cy="622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FCBD95F-FA43-4F0A-B27A-31663706B122}"/>
              </a:ext>
            </a:extLst>
          </p:cNvPr>
          <p:cNvSpPr txBox="1"/>
          <p:nvPr/>
        </p:nvSpPr>
        <p:spPr>
          <a:xfrm>
            <a:off x="438727" y="2938295"/>
            <a:ext cx="1910061" cy="1247417"/>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Time subgroup</a:t>
            </a:r>
          </a:p>
        </p:txBody>
      </p:sp>
      <p:sp>
        <p:nvSpPr>
          <p:cNvPr id="32" name="Oval 31">
            <a:extLst>
              <a:ext uri="{FF2B5EF4-FFF2-40B4-BE49-F238E27FC236}">
                <a16:creationId xmlns:a16="http://schemas.microsoft.com/office/drawing/2014/main" id="{53DA3E01-F1A5-4027-852F-DF21FA30310E}"/>
              </a:ext>
            </a:extLst>
          </p:cNvPr>
          <p:cNvSpPr/>
          <p:nvPr/>
        </p:nvSpPr>
        <p:spPr>
          <a:xfrm>
            <a:off x="7048500" y="1476583"/>
            <a:ext cx="730250" cy="531247"/>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sp>
        <p:nvSpPr>
          <p:cNvPr id="33" name="Oval 32">
            <a:extLst>
              <a:ext uri="{FF2B5EF4-FFF2-40B4-BE49-F238E27FC236}">
                <a16:creationId xmlns:a16="http://schemas.microsoft.com/office/drawing/2014/main" id="{CB1ECD75-0927-4B94-9CF9-DEB4876D461D}"/>
              </a:ext>
            </a:extLst>
          </p:cNvPr>
          <p:cNvSpPr/>
          <p:nvPr/>
        </p:nvSpPr>
        <p:spPr>
          <a:xfrm>
            <a:off x="4978400" y="1098550"/>
            <a:ext cx="685800" cy="531247"/>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34" name="Straight Arrow Connector 33">
            <a:extLst>
              <a:ext uri="{FF2B5EF4-FFF2-40B4-BE49-F238E27FC236}">
                <a16:creationId xmlns:a16="http://schemas.microsoft.com/office/drawing/2014/main" id="{CA1B91CD-662A-4A61-9104-4A9A6E6B77CA}"/>
              </a:ext>
            </a:extLst>
          </p:cNvPr>
          <p:cNvCxnSpPr>
            <a:cxnSpLocks/>
          </p:cNvCxnSpPr>
          <p:nvPr/>
        </p:nvCxnSpPr>
        <p:spPr>
          <a:xfrm flipH="1">
            <a:off x="6580068" y="1679754"/>
            <a:ext cx="475002" cy="212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F50D29-20A9-4446-8F9B-82D4CD7CD8C3}"/>
              </a:ext>
            </a:extLst>
          </p:cNvPr>
          <p:cNvCxnSpPr>
            <a:cxnSpLocks/>
          </p:cNvCxnSpPr>
          <p:nvPr/>
        </p:nvCxnSpPr>
        <p:spPr>
          <a:xfrm>
            <a:off x="5568381" y="1569297"/>
            <a:ext cx="272018" cy="323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35463A-A324-4E7D-8BD7-F65D8F12097A}"/>
              </a:ext>
            </a:extLst>
          </p:cNvPr>
          <p:cNvSpPr txBox="1"/>
          <p:nvPr/>
        </p:nvSpPr>
        <p:spPr>
          <a:xfrm>
            <a:off x="5841751" y="1791594"/>
            <a:ext cx="666156" cy="503506"/>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Creativity</a:t>
            </a:r>
          </a:p>
          <a:p>
            <a:pPr marL="0" indent="0">
              <a:buFont typeface="Arial" pitchFamily="34" charset="0"/>
              <a:buNone/>
            </a:pPr>
            <a:r>
              <a:rPr lang="en-US" sz="1400" dirty="0">
                <a:latin typeface="Vodafone Rg" pitchFamily="34" charset="0"/>
              </a:rPr>
              <a:t> subgroup </a:t>
            </a:r>
          </a:p>
        </p:txBody>
      </p:sp>
    </p:spTree>
    <p:extLst>
      <p:ext uri="{BB962C8B-B14F-4D97-AF65-F5344CB8AC3E}">
        <p14:creationId xmlns:p14="http://schemas.microsoft.com/office/powerpoint/2010/main" val="267552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Node Graphs – Place class hypernyms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18</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mj-lt"/>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pic>
        <p:nvPicPr>
          <p:cNvPr id="13" name="Picture 12" descr="Chart, scatter chart&#10;&#10;Description automatically generated">
            <a:extLst>
              <a:ext uri="{FF2B5EF4-FFF2-40B4-BE49-F238E27FC236}">
                <a16:creationId xmlns:a16="http://schemas.microsoft.com/office/drawing/2014/main" id="{87C63DC4-F1F7-4109-BC0E-9E8C7DD5B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930" y="854668"/>
            <a:ext cx="8765265" cy="5729743"/>
          </a:xfrm>
          <a:prstGeom prst="rect">
            <a:avLst/>
          </a:prstGeom>
        </p:spPr>
      </p:pic>
      <p:sp>
        <p:nvSpPr>
          <p:cNvPr id="15" name="Oval 14">
            <a:extLst>
              <a:ext uri="{FF2B5EF4-FFF2-40B4-BE49-F238E27FC236}">
                <a16:creationId xmlns:a16="http://schemas.microsoft.com/office/drawing/2014/main" id="{7510F666-2E21-4868-B037-3EB49669FF47}"/>
              </a:ext>
            </a:extLst>
          </p:cNvPr>
          <p:cNvSpPr/>
          <p:nvPr/>
        </p:nvSpPr>
        <p:spPr>
          <a:xfrm>
            <a:off x="5494867" y="3245394"/>
            <a:ext cx="2272720" cy="1007634"/>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17" name="Straight Arrow Connector 16">
            <a:extLst>
              <a:ext uri="{FF2B5EF4-FFF2-40B4-BE49-F238E27FC236}">
                <a16:creationId xmlns:a16="http://schemas.microsoft.com/office/drawing/2014/main" id="{FC874627-C563-43DB-B1AD-342BC400BD8D}"/>
              </a:ext>
            </a:extLst>
          </p:cNvPr>
          <p:cNvCxnSpPr>
            <a:cxnSpLocks/>
          </p:cNvCxnSpPr>
          <p:nvPr/>
        </p:nvCxnSpPr>
        <p:spPr>
          <a:xfrm flipV="1">
            <a:off x="7420627" y="2386518"/>
            <a:ext cx="2487590" cy="1007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A16EE13-F0E6-4F9D-8E00-0A24DE215242}"/>
              </a:ext>
            </a:extLst>
          </p:cNvPr>
          <p:cNvSpPr txBox="1"/>
          <p:nvPr/>
        </p:nvSpPr>
        <p:spPr>
          <a:xfrm>
            <a:off x="9938747" y="2294388"/>
            <a:ext cx="1910061" cy="1247417"/>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Region / Location subgroup</a:t>
            </a:r>
          </a:p>
        </p:txBody>
      </p:sp>
      <p:sp>
        <p:nvSpPr>
          <p:cNvPr id="21" name="Oval 20">
            <a:extLst>
              <a:ext uri="{FF2B5EF4-FFF2-40B4-BE49-F238E27FC236}">
                <a16:creationId xmlns:a16="http://schemas.microsoft.com/office/drawing/2014/main" id="{EAE820AE-AB08-4A79-84A2-20DEFA1C4444}"/>
              </a:ext>
            </a:extLst>
          </p:cNvPr>
          <p:cNvSpPr/>
          <p:nvPr/>
        </p:nvSpPr>
        <p:spPr>
          <a:xfrm>
            <a:off x="2870200" y="4159793"/>
            <a:ext cx="1286933" cy="1220241"/>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22" name="Straight Arrow Connector 21">
            <a:extLst>
              <a:ext uri="{FF2B5EF4-FFF2-40B4-BE49-F238E27FC236}">
                <a16:creationId xmlns:a16="http://schemas.microsoft.com/office/drawing/2014/main" id="{A5AD3EE9-B88D-458A-ADF2-44A71A8AE83C}"/>
              </a:ext>
            </a:extLst>
          </p:cNvPr>
          <p:cNvCxnSpPr>
            <a:cxnSpLocks/>
          </p:cNvCxnSpPr>
          <p:nvPr/>
        </p:nvCxnSpPr>
        <p:spPr>
          <a:xfrm flipH="1" flipV="1">
            <a:off x="1888066" y="4141503"/>
            <a:ext cx="984374" cy="379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C9C09B5-0FFA-4FE1-959E-E4283E0E2841}"/>
              </a:ext>
            </a:extLst>
          </p:cNvPr>
          <p:cNvSpPr txBox="1"/>
          <p:nvPr/>
        </p:nvSpPr>
        <p:spPr>
          <a:xfrm>
            <a:off x="896146" y="3598092"/>
            <a:ext cx="1910061" cy="1247417"/>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Direction /Compass </a:t>
            </a:r>
          </a:p>
          <a:p>
            <a:pPr marL="0" indent="0">
              <a:buFont typeface="Arial" pitchFamily="34" charset="0"/>
              <a:buNone/>
            </a:pPr>
            <a:r>
              <a:rPr lang="en-US" sz="1400" dirty="0">
                <a:latin typeface="Vodafone Rg" pitchFamily="34" charset="0"/>
              </a:rPr>
              <a:t>Navigating subgroup</a:t>
            </a:r>
          </a:p>
        </p:txBody>
      </p:sp>
      <p:sp>
        <p:nvSpPr>
          <p:cNvPr id="18" name="Oval 17">
            <a:extLst>
              <a:ext uri="{FF2B5EF4-FFF2-40B4-BE49-F238E27FC236}">
                <a16:creationId xmlns:a16="http://schemas.microsoft.com/office/drawing/2014/main" id="{339CE522-B848-4B34-9E9B-35531C6A1CD0}"/>
              </a:ext>
            </a:extLst>
          </p:cNvPr>
          <p:cNvSpPr/>
          <p:nvPr/>
        </p:nvSpPr>
        <p:spPr>
          <a:xfrm>
            <a:off x="4670291" y="3623676"/>
            <a:ext cx="905494" cy="637805"/>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19" name="Straight Arrow Connector 18">
            <a:extLst>
              <a:ext uri="{FF2B5EF4-FFF2-40B4-BE49-F238E27FC236}">
                <a16:creationId xmlns:a16="http://schemas.microsoft.com/office/drawing/2014/main" id="{5BECD7DD-B788-42B8-B9A0-7DBFC3070141}"/>
              </a:ext>
            </a:extLst>
          </p:cNvPr>
          <p:cNvCxnSpPr>
            <a:cxnSpLocks/>
          </p:cNvCxnSpPr>
          <p:nvPr/>
        </p:nvCxnSpPr>
        <p:spPr>
          <a:xfrm flipV="1">
            <a:off x="5328213" y="2659534"/>
            <a:ext cx="760730" cy="963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6ACA660-EF6B-4941-B970-815DE1285318}"/>
              </a:ext>
            </a:extLst>
          </p:cNvPr>
          <p:cNvSpPr txBox="1"/>
          <p:nvPr/>
        </p:nvSpPr>
        <p:spPr>
          <a:xfrm>
            <a:off x="5324787" y="2398810"/>
            <a:ext cx="905494" cy="259342"/>
          </a:xfrm>
          <a:prstGeom prst="rect">
            <a:avLst/>
          </a:prstGeom>
        </p:spPr>
        <p:txBody>
          <a:bodyPr wrap="none" lIns="0" tIns="0" rIns="0" bIns="0" rtlCol="0">
            <a:noAutofit/>
          </a:bodyPr>
          <a:lstStyle/>
          <a:p>
            <a:pPr marL="0" indent="0">
              <a:buFont typeface="Arial" pitchFamily="34" charset="0"/>
              <a:buNone/>
            </a:pPr>
            <a:r>
              <a:rPr lang="en-US" sz="1400" dirty="0">
                <a:latin typeface="Vodafone Rg" pitchFamily="34" charset="0"/>
              </a:rPr>
              <a:t>Structure subgroup</a:t>
            </a:r>
          </a:p>
        </p:txBody>
      </p:sp>
      <p:sp>
        <p:nvSpPr>
          <p:cNvPr id="26" name="Oval 25">
            <a:extLst>
              <a:ext uri="{FF2B5EF4-FFF2-40B4-BE49-F238E27FC236}">
                <a16:creationId xmlns:a16="http://schemas.microsoft.com/office/drawing/2014/main" id="{A741CE60-EC2F-414E-B171-101FA1254577}"/>
              </a:ext>
            </a:extLst>
          </p:cNvPr>
          <p:cNvSpPr/>
          <p:nvPr/>
        </p:nvSpPr>
        <p:spPr>
          <a:xfrm>
            <a:off x="3598956" y="2404432"/>
            <a:ext cx="711966" cy="570543"/>
          </a:xfrm>
          <a:prstGeom prst="ellipse">
            <a:avLst/>
          </a:prstGeom>
          <a:noFill/>
          <a:ln w="25400" cap="flat" cmpd="sng" algn="ctr">
            <a:solidFill>
              <a:schemeClr val="tx1"/>
            </a:solid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rgbClr r="0" g="0" b="0"/>
          </a:lnRef>
          <a:fillRef idx="1">
            <a:scrgbClr r="0" g="0" b="0"/>
          </a:fillRef>
          <a:effectRef idx="0">
            <a:scrgbClr r="0" g="0" b="0"/>
          </a:effectRef>
          <a:fontRef idx="minor">
            <a:schemeClr val="lt1"/>
          </a:fontRef>
        </p:style>
        <p:txBody>
          <a:bodyPr spcFirstLastPara="0" vert="horz" wrap="square" lIns="6350" tIns="6350" rIns="6350" bIns="6350" numCol="1" spcCol="1270" rtlCol="0" anchor="ctr" anchorCtr="0">
            <a:noAutofit/>
          </a:bodyPr>
          <a:lstStyle/>
          <a:p>
            <a:pPr algn="ctr" defTabSz="444500">
              <a:lnSpc>
                <a:spcPct val="90000"/>
              </a:lnSpc>
              <a:spcBef>
                <a:spcPct val="0"/>
              </a:spcBef>
              <a:spcAft>
                <a:spcPct val="35000"/>
              </a:spcAft>
            </a:pPr>
            <a:endParaRPr lang="de-DE" sz="1000" kern="1200" dirty="0">
              <a:solidFill>
                <a:srgbClr val="34342B"/>
              </a:solidFill>
              <a:latin typeface="Vodafone Rg" pitchFamily="34" charset="0"/>
              <a:ea typeface="+mn-ea"/>
              <a:cs typeface="+mn-cs"/>
            </a:endParaRPr>
          </a:p>
        </p:txBody>
      </p:sp>
      <p:cxnSp>
        <p:nvCxnSpPr>
          <p:cNvPr id="27" name="Straight Arrow Connector 26">
            <a:extLst>
              <a:ext uri="{FF2B5EF4-FFF2-40B4-BE49-F238E27FC236}">
                <a16:creationId xmlns:a16="http://schemas.microsoft.com/office/drawing/2014/main" id="{C8E5EC33-92BB-444B-AF8C-AAAA133B2855}"/>
              </a:ext>
            </a:extLst>
          </p:cNvPr>
          <p:cNvCxnSpPr>
            <a:cxnSpLocks/>
          </p:cNvCxnSpPr>
          <p:nvPr/>
        </p:nvCxnSpPr>
        <p:spPr>
          <a:xfrm flipH="1" flipV="1">
            <a:off x="3511663" y="2473693"/>
            <a:ext cx="141337" cy="184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C212BF3-ED43-4129-9CF3-5CCFC8F76F6B}"/>
              </a:ext>
            </a:extLst>
          </p:cNvPr>
          <p:cNvSpPr txBox="1"/>
          <p:nvPr/>
        </p:nvSpPr>
        <p:spPr>
          <a:xfrm>
            <a:off x="3091558" y="2134287"/>
            <a:ext cx="1102317" cy="516443"/>
          </a:xfrm>
          <a:prstGeom prst="rect">
            <a:avLst/>
          </a:prstGeom>
        </p:spPr>
        <p:txBody>
          <a:bodyPr wrap="none" lIns="0" tIns="0" rIns="0" bIns="0" rtlCol="0">
            <a:noAutofit/>
          </a:bodyPr>
          <a:lstStyle/>
          <a:p>
            <a:pPr marL="0" indent="0">
              <a:buFont typeface="Arial" pitchFamily="34" charset="0"/>
              <a:buNone/>
            </a:pPr>
            <a:r>
              <a:rPr lang="en-US" sz="800" dirty="0">
                <a:latin typeface="Vodafone Rg" pitchFamily="34" charset="0"/>
              </a:rPr>
              <a:t>Bridge/river / canal / lake</a:t>
            </a:r>
          </a:p>
          <a:p>
            <a:pPr marL="0" indent="0">
              <a:buFont typeface="Arial" pitchFamily="34" charset="0"/>
              <a:buNone/>
            </a:pPr>
            <a:r>
              <a:rPr lang="en-US" sz="800" dirty="0">
                <a:latin typeface="Vodafone Rg" pitchFamily="34" charset="0"/>
              </a:rPr>
              <a:t>Natural places</a:t>
            </a:r>
          </a:p>
        </p:txBody>
      </p:sp>
    </p:spTree>
    <p:extLst>
      <p:ext uri="{BB962C8B-B14F-4D97-AF65-F5344CB8AC3E}">
        <p14:creationId xmlns:p14="http://schemas.microsoft.com/office/powerpoint/2010/main" val="183180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 Node Groups in Embedding Space</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19</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8" name="TextBox 7">
            <a:extLst>
              <a:ext uri="{FF2B5EF4-FFF2-40B4-BE49-F238E27FC236}">
                <a16:creationId xmlns:a16="http://schemas.microsoft.com/office/drawing/2014/main" id="{50806CE1-9E5B-EE65-D19E-28A2C9B06114}"/>
              </a:ext>
            </a:extLst>
          </p:cNvPr>
          <p:cNvSpPr txBox="1"/>
          <p:nvPr/>
        </p:nvSpPr>
        <p:spPr>
          <a:xfrm>
            <a:off x="5992009" y="591671"/>
            <a:ext cx="0" cy="0"/>
          </a:xfrm>
          <a:prstGeom prst="rect">
            <a:avLst/>
          </a:prstGeom>
        </p:spPr>
        <p:txBody>
          <a:bodyPr wrap="none" lIns="0" tIns="0" rIns="0" bIns="0" rtlCol="0">
            <a:noAutofit/>
          </a:bodyPr>
          <a:lstStyle/>
          <a:p>
            <a:pPr marL="0" indent="0">
              <a:buFont typeface="Arial" pitchFamily="34" charset="0"/>
              <a:buNone/>
            </a:pPr>
            <a:endParaRPr lang="en-DE" dirty="0">
              <a:latin typeface="Vodafone Rg" pitchFamily="34" charset="0"/>
            </a:endParaRPr>
          </a:p>
        </p:txBody>
      </p:sp>
      <p:sp>
        <p:nvSpPr>
          <p:cNvPr id="11" name="Content Placeholder 14">
            <a:extLst>
              <a:ext uri="{FF2B5EF4-FFF2-40B4-BE49-F238E27FC236}">
                <a16:creationId xmlns:a16="http://schemas.microsoft.com/office/drawing/2014/main" id="{C3017292-B950-4591-234F-A7387AEEF9F9}"/>
              </a:ext>
            </a:extLst>
          </p:cNvPr>
          <p:cNvSpPr txBox="1">
            <a:spLocks/>
          </p:cNvSpPr>
          <p:nvPr/>
        </p:nvSpPr>
        <p:spPr>
          <a:xfrm>
            <a:off x="620989" y="979704"/>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GB" sz="2400" dirty="0"/>
          </a:p>
          <a:p>
            <a:pPr marL="380990" indent="-380990">
              <a:buClr>
                <a:srgbClr val="E60000"/>
              </a:buClr>
              <a:defRPr/>
            </a:pPr>
            <a:r>
              <a:rPr lang="en-GB" sz="2400" b="1" dirty="0">
                <a:effectLst/>
              </a:rPr>
              <a:t>Goal</a:t>
            </a:r>
            <a:r>
              <a:rPr lang="en-GB" sz="2400" dirty="0">
                <a:effectLst/>
              </a:rPr>
              <a:t>: Understand how these groups of words are used and how relevant they are to each observation</a:t>
            </a:r>
            <a:r>
              <a:rPr lang="en-GB" sz="2400" b="1" dirty="0">
                <a:effectLst/>
              </a:rPr>
              <a:t>. </a:t>
            </a:r>
          </a:p>
          <a:p>
            <a:pPr marL="380990" indent="-380990">
              <a:buClr>
                <a:srgbClr val="E60000"/>
              </a:buClr>
              <a:defRPr/>
            </a:pPr>
            <a:r>
              <a:rPr lang="en-GB" sz="2400" b="1" dirty="0">
                <a:effectLst/>
              </a:rPr>
              <a:t>TF-IDF Score Analysis</a:t>
            </a:r>
            <a:r>
              <a:rPr lang="en-GB" sz="2400" dirty="0"/>
              <a:t>: Importance and frequency of words in a text corpus. </a:t>
            </a:r>
          </a:p>
          <a:p>
            <a:pPr marL="380990" indent="-380990">
              <a:buClr>
                <a:srgbClr val="E60000"/>
              </a:buClr>
              <a:defRPr/>
            </a:pPr>
            <a:r>
              <a:rPr lang="en-GB" sz="2400" b="1" dirty="0"/>
              <a:t>Expectation: </a:t>
            </a:r>
            <a:r>
              <a:rPr lang="en-GB" sz="2400" dirty="0"/>
              <a:t>Identify dense observation clusters as subtopics based on green-</a:t>
            </a:r>
            <a:r>
              <a:rPr lang="en-GB" sz="2400" dirty="0" err="1"/>
              <a:t>colored</a:t>
            </a:r>
            <a:r>
              <a:rPr lang="en-GB" sz="2400" dirty="0"/>
              <a:t> points in the embedding space, indicating proximity and separation from other points.</a:t>
            </a:r>
          </a:p>
          <a:p>
            <a:pPr marL="0" indent="0">
              <a:buClr>
                <a:srgbClr val="E60000"/>
              </a:buClr>
              <a:buNone/>
              <a:defRPr/>
            </a:pPr>
            <a:endParaRPr lang="en-GB" sz="2400" dirty="0"/>
          </a:p>
          <a:p>
            <a:pPr marL="380990" indent="-380990">
              <a:buClr>
                <a:srgbClr val="E60000"/>
              </a:buClr>
              <a:defRPr/>
            </a:pPr>
            <a:endParaRPr lang="en-GB" sz="2400" dirty="0"/>
          </a:p>
          <a:p>
            <a:pPr marL="380990" indent="-380990">
              <a:buClr>
                <a:srgbClr val="E60000"/>
              </a:buClr>
              <a:defRPr/>
            </a:pPr>
            <a:endParaRPr lang="en-US" sz="2000" dirty="0">
              <a:solidFill>
                <a:srgbClr val="000000"/>
              </a:solidFill>
              <a:latin typeface="+mj-lt"/>
            </a:endParaRPr>
          </a:p>
        </p:txBody>
      </p:sp>
      <p:pic>
        <p:nvPicPr>
          <p:cNvPr id="10" name="Picture 9" descr="A black and white image of a dragonfly&#10;&#10;Description automatically generated with low confidence">
            <a:extLst>
              <a:ext uri="{FF2B5EF4-FFF2-40B4-BE49-F238E27FC236}">
                <a16:creationId xmlns:a16="http://schemas.microsoft.com/office/drawing/2014/main" id="{6A0C50E7-0AB0-405B-5FFE-EE3B2C42F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34" y="3806435"/>
            <a:ext cx="3509527" cy="1960521"/>
          </a:xfrm>
          <a:prstGeom prst="rect">
            <a:avLst/>
          </a:prstGeom>
        </p:spPr>
      </p:pic>
      <p:pic>
        <p:nvPicPr>
          <p:cNvPr id="14" name="Picture 13" descr="A picture containing text, screenshot&#10;&#10;Description automatically generated">
            <a:extLst>
              <a:ext uri="{FF2B5EF4-FFF2-40B4-BE49-F238E27FC236}">
                <a16:creationId xmlns:a16="http://schemas.microsoft.com/office/drawing/2014/main" id="{BA19B08F-85FB-3D2E-6699-3E3CAF140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384" y="3842420"/>
            <a:ext cx="3397043" cy="1960680"/>
          </a:xfrm>
          <a:prstGeom prst="rect">
            <a:avLst/>
          </a:prstGeom>
        </p:spPr>
      </p:pic>
      <p:pic>
        <p:nvPicPr>
          <p:cNvPr id="17" name="Picture 16" descr="A picture containing text, screenshot&#10;&#10;Description automatically generated">
            <a:extLst>
              <a:ext uri="{FF2B5EF4-FFF2-40B4-BE49-F238E27FC236}">
                <a16:creationId xmlns:a16="http://schemas.microsoft.com/office/drawing/2014/main" id="{AC608842-327C-0229-21B4-961B0A1757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2189" y="3842420"/>
            <a:ext cx="3525643" cy="1996824"/>
          </a:xfrm>
          <a:prstGeom prst="rect">
            <a:avLst/>
          </a:prstGeom>
        </p:spPr>
      </p:pic>
      <p:sp>
        <p:nvSpPr>
          <p:cNvPr id="18" name="Content Placeholder 14">
            <a:extLst>
              <a:ext uri="{FF2B5EF4-FFF2-40B4-BE49-F238E27FC236}">
                <a16:creationId xmlns:a16="http://schemas.microsoft.com/office/drawing/2014/main" id="{8FEBDB07-0E2D-5C0C-0993-0077A321881C}"/>
              </a:ext>
            </a:extLst>
          </p:cNvPr>
          <p:cNvSpPr txBox="1">
            <a:spLocks/>
          </p:cNvSpPr>
          <p:nvPr/>
        </p:nvSpPr>
        <p:spPr>
          <a:xfrm>
            <a:off x="134471" y="5873284"/>
            <a:ext cx="14006613" cy="2059692"/>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00" dirty="0"/>
              <a:t>creativity = ['perform', 're-create', '</a:t>
            </a:r>
            <a:r>
              <a:rPr lang="en-GB" sz="1100" dirty="0" err="1"/>
              <a:t>make','create','raw</a:t>
            </a:r>
            <a:r>
              <a:rPr lang="en-GB" sz="1100" dirty="0"/>
              <a:t> material’]              compete = ['bet', 'gamble', 'play', 'compete’].                       water = ['stream', 'body of water', '</a:t>
            </a:r>
            <a:r>
              <a:rPr lang="en-GB" sz="1100" dirty="0" err="1"/>
              <a:t>lake','water','waterfall</a:t>
            </a:r>
            <a:r>
              <a:rPr lang="en-GB" sz="1100" dirty="0"/>
              <a:t>']</a:t>
            </a:r>
          </a:p>
          <a:p>
            <a:pPr marL="0" indent="0">
              <a:buNone/>
            </a:pPr>
            <a:endParaRPr lang="en-GB" sz="1100" dirty="0"/>
          </a:p>
          <a:p>
            <a:pPr marL="0" indent="0">
              <a:buClr>
                <a:srgbClr val="E60000"/>
              </a:buClr>
              <a:buNone/>
              <a:defRPr/>
            </a:pPr>
            <a:endParaRPr lang="en-GB" sz="2400" dirty="0"/>
          </a:p>
          <a:p>
            <a:pPr marL="380990" indent="-380990">
              <a:buClr>
                <a:srgbClr val="E60000"/>
              </a:buClr>
              <a:defRPr/>
            </a:pPr>
            <a:endParaRPr lang="en-GB" sz="2400" dirty="0"/>
          </a:p>
          <a:p>
            <a:pPr marL="380990" indent="-380990">
              <a:buClr>
                <a:srgbClr val="E60000"/>
              </a:buClr>
              <a:defRPr/>
            </a:pPr>
            <a:endParaRPr lang="en-US" sz="2000" dirty="0">
              <a:solidFill>
                <a:srgbClr val="000000"/>
              </a:solidFill>
              <a:latin typeface="+mj-lt"/>
            </a:endParaRPr>
          </a:p>
        </p:txBody>
      </p:sp>
    </p:spTree>
    <p:extLst>
      <p:ext uri="{BB962C8B-B14F-4D97-AF65-F5344CB8AC3E}">
        <p14:creationId xmlns:p14="http://schemas.microsoft.com/office/powerpoint/2010/main" val="326541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Topic detection and semantic analysis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Goal: Conduct topic detection and semantic analysis of texts.</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Idea: </a:t>
            </a:r>
            <a:r>
              <a:rPr lang="en-GB" sz="2400" dirty="0"/>
              <a:t>Texts with similar content need to be grouped together, while texts with dissimilar content must be effectively segregated from these groups.</a:t>
            </a: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Detecting emerging topics and accurately representing them in well-defined clusters is crucial.</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To achieve these goals, a blend of various techniques is utilized.</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This presentation briefly explains the strategies for tackling these challenges and the process of model development.</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de-DE" sz="2400" dirty="0">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GB" sz="2400" dirty="0">
              <a:solidFill>
                <a:srgbClr val="000000"/>
              </a:solidFill>
            </a:endParaRPr>
          </a:p>
        </p:txBody>
      </p:sp>
    </p:spTree>
    <p:extLst>
      <p:ext uri="{BB962C8B-B14F-4D97-AF65-F5344CB8AC3E}">
        <p14:creationId xmlns:p14="http://schemas.microsoft.com/office/powerpoint/2010/main" val="91128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Improvements – Community Groups</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20</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8" name="TextBox 7">
            <a:extLst>
              <a:ext uri="{FF2B5EF4-FFF2-40B4-BE49-F238E27FC236}">
                <a16:creationId xmlns:a16="http://schemas.microsoft.com/office/drawing/2014/main" id="{50806CE1-9E5B-EE65-D19E-28A2C9B06114}"/>
              </a:ext>
            </a:extLst>
          </p:cNvPr>
          <p:cNvSpPr txBox="1"/>
          <p:nvPr/>
        </p:nvSpPr>
        <p:spPr>
          <a:xfrm>
            <a:off x="5992009" y="591671"/>
            <a:ext cx="0" cy="0"/>
          </a:xfrm>
          <a:prstGeom prst="rect">
            <a:avLst/>
          </a:prstGeom>
        </p:spPr>
        <p:txBody>
          <a:bodyPr wrap="none" lIns="0" tIns="0" rIns="0" bIns="0" rtlCol="0">
            <a:noAutofit/>
          </a:bodyPr>
          <a:lstStyle/>
          <a:p>
            <a:pPr marL="0" indent="0">
              <a:buFont typeface="Arial" pitchFamily="34" charset="0"/>
              <a:buNone/>
            </a:pPr>
            <a:endParaRPr lang="en-DE" dirty="0">
              <a:latin typeface="Vodafone Rg" pitchFamily="34" charset="0"/>
            </a:endParaRPr>
          </a:p>
        </p:txBody>
      </p:sp>
      <p:sp>
        <p:nvSpPr>
          <p:cNvPr id="11" name="Content Placeholder 14">
            <a:extLst>
              <a:ext uri="{FF2B5EF4-FFF2-40B4-BE49-F238E27FC236}">
                <a16:creationId xmlns:a16="http://schemas.microsoft.com/office/drawing/2014/main" id="{C3017292-B950-4591-234F-A7387AEEF9F9}"/>
              </a:ext>
            </a:extLst>
          </p:cNvPr>
          <p:cNvSpPr txBox="1">
            <a:spLocks/>
          </p:cNvSpPr>
          <p:nvPr/>
        </p:nvSpPr>
        <p:spPr>
          <a:xfrm>
            <a:off x="637911" y="936712"/>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GB" sz="2400" dirty="0"/>
          </a:p>
          <a:p>
            <a:pPr marL="0" indent="0">
              <a:buClr>
                <a:srgbClr val="E60000"/>
              </a:buClr>
              <a:buNone/>
              <a:defRPr/>
            </a:pPr>
            <a:endParaRPr lang="en-GB" sz="2400" dirty="0"/>
          </a:p>
          <a:p>
            <a:pPr marL="380990" indent="-380990">
              <a:buClr>
                <a:srgbClr val="E60000"/>
              </a:buClr>
              <a:defRPr/>
            </a:pPr>
            <a:endParaRPr lang="en-GB" sz="2400" dirty="0"/>
          </a:p>
          <a:p>
            <a:pPr marL="380990" indent="-380990">
              <a:buClr>
                <a:srgbClr val="E60000"/>
              </a:buClr>
              <a:defRPr/>
            </a:pPr>
            <a:endParaRPr lang="en-US" sz="2000" dirty="0">
              <a:solidFill>
                <a:srgbClr val="000000"/>
              </a:solidFill>
              <a:latin typeface="+mj-lt"/>
            </a:endParaRPr>
          </a:p>
        </p:txBody>
      </p:sp>
      <p:sp>
        <p:nvSpPr>
          <p:cNvPr id="7" name="TextBox 6">
            <a:extLst>
              <a:ext uri="{FF2B5EF4-FFF2-40B4-BE49-F238E27FC236}">
                <a16:creationId xmlns:a16="http://schemas.microsoft.com/office/drawing/2014/main" id="{3E6249BB-8CC1-A167-34EE-30B878726A14}"/>
              </a:ext>
            </a:extLst>
          </p:cNvPr>
          <p:cNvSpPr txBox="1"/>
          <p:nvPr/>
        </p:nvSpPr>
        <p:spPr>
          <a:xfrm>
            <a:off x="625240" y="1005953"/>
            <a:ext cx="11492734" cy="3616375"/>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GB" sz="2400" dirty="0"/>
              <a:t>Community groups for frequent words and hypernyms are calculated using the </a:t>
            </a:r>
            <a:r>
              <a:rPr lang="en-GB" sz="2400" dirty="0" err="1"/>
              <a:t>community_louvain</a:t>
            </a:r>
            <a:r>
              <a:rPr lang="en-GB" sz="2400" dirty="0"/>
              <a:t> library, creating groups automatically with adjustable size and density.</a:t>
            </a:r>
          </a:p>
          <a:p>
            <a:pPr marL="380990" indent="-380990">
              <a:spcAft>
                <a:spcPts val="600"/>
              </a:spcAft>
              <a:buClr>
                <a:srgbClr val="E60000"/>
              </a:buClr>
              <a:buFont typeface="Arial" pitchFamily="34" charset="0"/>
              <a:buChar char="•"/>
              <a:defRPr/>
            </a:pPr>
            <a:r>
              <a:rPr lang="en-GB" sz="2400" dirty="0" err="1"/>
              <a:t>Networkx</a:t>
            </a:r>
            <a:r>
              <a:rPr lang="en-GB" sz="2400" dirty="0"/>
              <a:t> algorithm calculates centrality measures (degree, betweenness, closeness, eigenvector) to determine node importance and influence in the network.</a:t>
            </a: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13" name="Picture 12" descr="A picture containing screenshot&#10;&#10;Description automatically generated">
            <a:extLst>
              <a:ext uri="{FF2B5EF4-FFF2-40B4-BE49-F238E27FC236}">
                <a16:creationId xmlns:a16="http://schemas.microsoft.com/office/drawing/2014/main" id="{50469026-8749-38B7-9848-1EC1CD9FB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2973" y="3047074"/>
            <a:ext cx="7129244" cy="3613902"/>
          </a:xfrm>
          <a:prstGeom prst="rect">
            <a:avLst/>
          </a:prstGeom>
        </p:spPr>
      </p:pic>
    </p:spTree>
    <p:extLst>
      <p:ext uri="{BB962C8B-B14F-4D97-AF65-F5344CB8AC3E}">
        <p14:creationId xmlns:p14="http://schemas.microsoft.com/office/powerpoint/2010/main" val="45545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Improvements – Hierarchical clustering on top of HDBSCAN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21</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8" name="TextBox 7">
            <a:extLst>
              <a:ext uri="{FF2B5EF4-FFF2-40B4-BE49-F238E27FC236}">
                <a16:creationId xmlns:a16="http://schemas.microsoft.com/office/drawing/2014/main" id="{50806CE1-9E5B-EE65-D19E-28A2C9B06114}"/>
              </a:ext>
            </a:extLst>
          </p:cNvPr>
          <p:cNvSpPr txBox="1"/>
          <p:nvPr/>
        </p:nvSpPr>
        <p:spPr>
          <a:xfrm>
            <a:off x="5992009" y="591671"/>
            <a:ext cx="0" cy="0"/>
          </a:xfrm>
          <a:prstGeom prst="rect">
            <a:avLst/>
          </a:prstGeom>
        </p:spPr>
        <p:txBody>
          <a:bodyPr wrap="none" lIns="0" tIns="0" rIns="0" bIns="0" rtlCol="0">
            <a:noAutofit/>
          </a:bodyPr>
          <a:lstStyle/>
          <a:p>
            <a:pPr marL="0" indent="0">
              <a:buFont typeface="Arial" pitchFamily="34" charset="0"/>
              <a:buNone/>
            </a:pPr>
            <a:endParaRPr lang="en-DE" dirty="0">
              <a:latin typeface="Vodafone Rg" pitchFamily="34" charset="0"/>
            </a:endParaRPr>
          </a:p>
        </p:txBody>
      </p:sp>
      <p:sp>
        <p:nvSpPr>
          <p:cNvPr id="11" name="Content Placeholder 14">
            <a:extLst>
              <a:ext uri="{FF2B5EF4-FFF2-40B4-BE49-F238E27FC236}">
                <a16:creationId xmlns:a16="http://schemas.microsoft.com/office/drawing/2014/main" id="{C3017292-B950-4591-234F-A7387AEEF9F9}"/>
              </a:ext>
            </a:extLst>
          </p:cNvPr>
          <p:cNvSpPr txBox="1">
            <a:spLocks/>
          </p:cNvSpPr>
          <p:nvPr/>
        </p:nvSpPr>
        <p:spPr>
          <a:xfrm>
            <a:off x="637911" y="936712"/>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GB" sz="2400" dirty="0"/>
          </a:p>
          <a:p>
            <a:pPr marL="0" indent="0">
              <a:buClr>
                <a:srgbClr val="E60000"/>
              </a:buClr>
              <a:buNone/>
              <a:defRPr/>
            </a:pPr>
            <a:endParaRPr lang="en-GB" sz="2400" dirty="0"/>
          </a:p>
          <a:p>
            <a:pPr marL="380990" indent="-380990">
              <a:buClr>
                <a:srgbClr val="E60000"/>
              </a:buClr>
              <a:defRPr/>
            </a:pPr>
            <a:endParaRPr lang="en-GB" sz="2400" dirty="0"/>
          </a:p>
          <a:p>
            <a:pPr marL="380990" indent="-380990">
              <a:buClr>
                <a:srgbClr val="E60000"/>
              </a:buClr>
              <a:defRPr/>
            </a:pPr>
            <a:endParaRPr lang="en-US" sz="2000" dirty="0">
              <a:solidFill>
                <a:srgbClr val="000000"/>
              </a:solidFill>
              <a:latin typeface="+mj-lt"/>
            </a:endParaRPr>
          </a:p>
        </p:txBody>
      </p:sp>
      <p:pic>
        <p:nvPicPr>
          <p:cNvPr id="14" name="Picture 13" descr="A screenshot of a computer code&#10;&#10;Description automatically generated with low confidence">
            <a:extLst>
              <a:ext uri="{FF2B5EF4-FFF2-40B4-BE49-F238E27FC236}">
                <a16:creationId xmlns:a16="http://schemas.microsoft.com/office/drawing/2014/main" id="{35021D01-53B8-E846-E570-0FD900B4C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16" y="1598148"/>
            <a:ext cx="5562604" cy="4737085"/>
          </a:xfrm>
          <a:prstGeom prst="rect">
            <a:avLst/>
          </a:prstGeom>
        </p:spPr>
      </p:pic>
      <p:pic>
        <p:nvPicPr>
          <p:cNvPr id="17" name="Picture 16" descr="A picture containing diagram, screenshot, rectangle&#10;&#10;Description automatically generated">
            <a:extLst>
              <a:ext uri="{FF2B5EF4-FFF2-40B4-BE49-F238E27FC236}">
                <a16:creationId xmlns:a16="http://schemas.microsoft.com/office/drawing/2014/main" id="{C2AFB15D-3B00-FDF7-E4A4-E944CF02C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6276" y="1250644"/>
            <a:ext cx="4762500" cy="4851400"/>
          </a:xfrm>
          <a:prstGeom prst="rect">
            <a:avLst/>
          </a:prstGeom>
        </p:spPr>
      </p:pic>
      <p:cxnSp>
        <p:nvCxnSpPr>
          <p:cNvPr id="18" name="Straight Arrow Connector 17">
            <a:extLst>
              <a:ext uri="{FF2B5EF4-FFF2-40B4-BE49-F238E27FC236}">
                <a16:creationId xmlns:a16="http://schemas.microsoft.com/office/drawing/2014/main" id="{D8A5E9BB-F238-18A6-091A-FB3F29EBC6B2}"/>
              </a:ext>
            </a:extLst>
          </p:cNvPr>
          <p:cNvCxnSpPr>
            <a:cxnSpLocks/>
          </p:cNvCxnSpPr>
          <p:nvPr/>
        </p:nvCxnSpPr>
        <p:spPr>
          <a:xfrm>
            <a:off x="6926276" y="3228161"/>
            <a:ext cx="49609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29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4434" y="360421"/>
            <a:ext cx="9984912" cy="1315288"/>
          </a:xfrm>
        </p:spPr>
        <p:txBody>
          <a:bodyPr vert="horz" lIns="0" tIns="0" rIns="0" bIns="0" rtlCol="0" anchor="t" anchorCtr="0">
            <a:noAutofit/>
          </a:bodyPr>
          <a:lstStyle/>
          <a:p>
            <a:pPr algn="l"/>
            <a:r>
              <a:rPr lang="en-US" sz="4400" dirty="0">
                <a:solidFill>
                  <a:schemeClr val="accent1"/>
                </a:solidFill>
                <a:latin typeface="Vodafone Rg"/>
              </a:rPr>
              <a:t>Giving topic names to new 21 Hierarchical Clusters</a:t>
            </a: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22</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sp>
        <p:nvSpPr>
          <p:cNvPr id="7" name="TextBox 6">
            <a:extLst>
              <a:ext uri="{FF2B5EF4-FFF2-40B4-BE49-F238E27FC236}">
                <a16:creationId xmlns:a16="http://schemas.microsoft.com/office/drawing/2014/main" id="{43818E9B-E152-AD5C-AA3C-A0CCB519057E}"/>
              </a:ext>
            </a:extLst>
          </p:cNvPr>
          <p:cNvSpPr txBox="1"/>
          <p:nvPr/>
        </p:nvSpPr>
        <p:spPr>
          <a:xfrm>
            <a:off x="471513" y="1543868"/>
            <a:ext cx="11492734" cy="5924699"/>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i="0" dirty="0">
                <a:effectLst/>
              </a:rPr>
              <a:t>Obtained 21 clusters instead of 9, used as "</a:t>
            </a:r>
            <a:r>
              <a:rPr lang="en-US" sz="2400" i="0" dirty="0" err="1">
                <a:effectLst/>
              </a:rPr>
              <a:t>hierarchical_labels</a:t>
            </a:r>
            <a:r>
              <a:rPr lang="en-US" sz="2400" i="0" dirty="0">
                <a:effectLst/>
              </a:rPr>
              <a:t>" for analysis.</a:t>
            </a:r>
            <a:endParaRPr lang="en-US" sz="2400" dirty="0">
              <a:solidFill>
                <a:srgbClr val="000000"/>
              </a:solidFill>
            </a:endParaRPr>
          </a:p>
          <a:p>
            <a:pPr marL="380990" indent="-380990">
              <a:spcAft>
                <a:spcPts val="600"/>
              </a:spcAft>
              <a:buClr>
                <a:srgbClr val="E60000"/>
              </a:buClr>
              <a:buFont typeface="Arial" pitchFamily="34" charset="0"/>
              <a:buChar char="•"/>
              <a:defRPr/>
            </a:pPr>
            <a:r>
              <a:rPr lang="en-US" sz="2400" i="0" dirty="0">
                <a:effectLst/>
              </a:rPr>
              <a:t>Extracted most frequent words, hypernyms, and hypernyms of frequent words.</a:t>
            </a:r>
          </a:p>
          <a:p>
            <a:pPr marL="380990" indent="-380990">
              <a:spcAft>
                <a:spcPts val="600"/>
              </a:spcAft>
              <a:buClr>
                <a:srgbClr val="E60000"/>
              </a:buClr>
              <a:buFont typeface="Arial" pitchFamily="34" charset="0"/>
              <a:buChar char="•"/>
              <a:defRPr/>
            </a:pPr>
            <a:r>
              <a:rPr lang="en-US" sz="2400" i="0" dirty="0">
                <a:effectLst/>
              </a:rPr>
              <a:t>Calculated wordnet graphs for 21 clusters using community Louvain algorithm.</a:t>
            </a:r>
          </a:p>
          <a:p>
            <a:pPr marL="380990" indent="-380990">
              <a:spcAft>
                <a:spcPts val="600"/>
              </a:spcAft>
              <a:buClr>
                <a:srgbClr val="E60000"/>
              </a:buClr>
              <a:buFont typeface="Arial" pitchFamily="34" charset="0"/>
              <a:buChar char="•"/>
              <a:defRPr/>
            </a:pPr>
            <a:r>
              <a:rPr lang="en-US" sz="2400" i="0" dirty="0">
                <a:effectLst/>
              </a:rPr>
              <a:t>Removed abstract words like 'be', 'do', 'have' from the top words and top hypernyms.</a:t>
            </a:r>
          </a:p>
          <a:p>
            <a:pPr marL="380990" indent="-380990">
              <a:spcAft>
                <a:spcPts val="600"/>
              </a:spcAft>
              <a:buClr>
                <a:srgbClr val="E60000"/>
              </a:buClr>
              <a:buFont typeface="Arial" pitchFamily="34" charset="0"/>
              <a:buChar char="•"/>
              <a:defRPr/>
            </a:pPr>
            <a:r>
              <a:rPr lang="en-US" sz="2400" i="0" dirty="0">
                <a:effectLst/>
              </a:rPr>
              <a:t>Assigned topic names to each of the 21 classes based on the top words and top hypernyms.</a:t>
            </a:r>
          </a:p>
          <a:p>
            <a:pPr marL="380990" indent="-380990">
              <a:spcAft>
                <a:spcPts val="600"/>
              </a:spcAft>
              <a:buClr>
                <a:srgbClr val="E60000"/>
              </a:buClr>
              <a:buFont typeface="Arial" pitchFamily="34" charset="0"/>
              <a:buChar char="•"/>
              <a:defRPr/>
            </a:pPr>
            <a:r>
              <a:rPr lang="en-US" sz="2400" i="0" dirty="0">
                <a:effectLst/>
              </a:rPr>
              <a:t>Extracted distinctive and specific topics for some classes, while further exploration is needed for others.</a:t>
            </a:r>
          </a:p>
          <a:p>
            <a:pPr marL="380990" indent="-380990">
              <a:spcAft>
                <a:spcPts val="600"/>
              </a:spcAft>
              <a:buClr>
                <a:srgbClr val="E60000"/>
              </a:buClr>
              <a:buFont typeface="Arial" pitchFamily="34" charset="0"/>
              <a:buChar char="•"/>
              <a:defRPr/>
            </a:pPr>
            <a:endParaRPr lang="en-US" sz="2400" i="0" dirty="0">
              <a:effectLst/>
            </a:endParaRPr>
          </a:p>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383827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23</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sp>
        <p:nvSpPr>
          <p:cNvPr id="7" name="TextBox 6">
            <a:extLst>
              <a:ext uri="{FF2B5EF4-FFF2-40B4-BE49-F238E27FC236}">
                <a16:creationId xmlns:a16="http://schemas.microsoft.com/office/drawing/2014/main" id="{43818E9B-E152-AD5C-AA3C-A0CCB519057E}"/>
              </a:ext>
            </a:extLst>
          </p:cNvPr>
          <p:cNvSpPr txBox="1"/>
          <p:nvPr/>
        </p:nvSpPr>
        <p:spPr>
          <a:xfrm>
            <a:off x="471513" y="1543868"/>
            <a:ext cx="11492734" cy="2062103"/>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graphicFrame>
        <p:nvGraphicFramePr>
          <p:cNvPr id="13" name="Table 13">
            <a:extLst>
              <a:ext uri="{FF2B5EF4-FFF2-40B4-BE49-F238E27FC236}">
                <a16:creationId xmlns:a16="http://schemas.microsoft.com/office/drawing/2014/main" id="{C2378E96-B1EA-3F73-6871-C80CC8C2390A}"/>
              </a:ext>
            </a:extLst>
          </p:cNvPr>
          <p:cNvGraphicFramePr>
            <a:graphicFrameLocks noGrp="1"/>
          </p:cNvGraphicFramePr>
          <p:nvPr>
            <p:extLst>
              <p:ext uri="{D42A27DB-BD31-4B8C-83A1-F6EECF244321}">
                <p14:modId xmlns:p14="http://schemas.microsoft.com/office/powerpoint/2010/main" val="4067631438"/>
              </p:ext>
            </p:extLst>
          </p:nvPr>
        </p:nvGraphicFramePr>
        <p:xfrm>
          <a:off x="-7559" y="87436"/>
          <a:ext cx="5793940" cy="6217920"/>
        </p:xfrm>
        <a:graphic>
          <a:graphicData uri="http://schemas.openxmlformats.org/drawingml/2006/table">
            <a:tbl>
              <a:tblPr firstRow="1" bandRow="1">
                <a:tableStyleId>{5C22544A-7EE6-4342-B048-85BDC9FD1C3A}</a:tableStyleId>
              </a:tblPr>
              <a:tblGrid>
                <a:gridCol w="426638">
                  <a:extLst>
                    <a:ext uri="{9D8B030D-6E8A-4147-A177-3AD203B41FA5}">
                      <a16:colId xmlns:a16="http://schemas.microsoft.com/office/drawing/2014/main" val="2180222240"/>
                    </a:ext>
                  </a:extLst>
                </a:gridCol>
                <a:gridCol w="1079617">
                  <a:extLst>
                    <a:ext uri="{9D8B030D-6E8A-4147-A177-3AD203B41FA5}">
                      <a16:colId xmlns:a16="http://schemas.microsoft.com/office/drawing/2014/main" val="389846347"/>
                    </a:ext>
                  </a:extLst>
                </a:gridCol>
                <a:gridCol w="1454331">
                  <a:extLst>
                    <a:ext uri="{9D8B030D-6E8A-4147-A177-3AD203B41FA5}">
                      <a16:colId xmlns:a16="http://schemas.microsoft.com/office/drawing/2014/main" val="78226630"/>
                    </a:ext>
                  </a:extLst>
                </a:gridCol>
                <a:gridCol w="1132114">
                  <a:extLst>
                    <a:ext uri="{9D8B030D-6E8A-4147-A177-3AD203B41FA5}">
                      <a16:colId xmlns:a16="http://schemas.microsoft.com/office/drawing/2014/main" val="3959044533"/>
                    </a:ext>
                  </a:extLst>
                </a:gridCol>
                <a:gridCol w="1701240">
                  <a:extLst>
                    <a:ext uri="{9D8B030D-6E8A-4147-A177-3AD203B41FA5}">
                      <a16:colId xmlns:a16="http://schemas.microsoft.com/office/drawing/2014/main" val="1238362473"/>
                    </a:ext>
                  </a:extLst>
                </a:gridCol>
              </a:tblGrid>
              <a:tr h="0">
                <a:tc>
                  <a:txBody>
                    <a:bodyPr/>
                    <a:lstStyle/>
                    <a:p>
                      <a:pPr fontAlgn="b"/>
                      <a:r>
                        <a:rPr lang="en-GB" sz="800" b="1" dirty="0">
                          <a:effectLst/>
                        </a:rPr>
                        <a:t>Cluster</a:t>
                      </a:r>
                    </a:p>
                  </a:txBody>
                  <a:tcPr anchor="b"/>
                </a:tc>
                <a:tc>
                  <a:txBody>
                    <a:bodyPr/>
                    <a:lstStyle/>
                    <a:p>
                      <a:pPr fontAlgn="b"/>
                      <a:r>
                        <a:rPr lang="en-GB" sz="800" b="1">
                          <a:effectLst/>
                        </a:rPr>
                        <a:t>Category</a:t>
                      </a:r>
                    </a:p>
                  </a:txBody>
                  <a:tcPr anchor="b"/>
                </a:tc>
                <a:tc>
                  <a:txBody>
                    <a:bodyPr/>
                    <a:lstStyle/>
                    <a:p>
                      <a:pPr fontAlgn="b"/>
                      <a:r>
                        <a:rPr lang="en-GB" sz="800" b="1">
                          <a:effectLst/>
                        </a:rPr>
                        <a:t>Top Words</a:t>
                      </a:r>
                    </a:p>
                  </a:txBody>
                  <a:tcPr anchor="b"/>
                </a:tc>
                <a:tc>
                  <a:txBody>
                    <a:bodyPr/>
                    <a:lstStyle/>
                    <a:p>
                      <a:pPr fontAlgn="b"/>
                      <a:r>
                        <a:rPr lang="en-GB" sz="800" b="1">
                          <a:effectLst/>
                        </a:rPr>
                        <a:t>Top Hypernyms</a:t>
                      </a:r>
                    </a:p>
                  </a:txBody>
                  <a:tcPr anchor="b"/>
                </a:tc>
                <a:tc>
                  <a:txBody>
                    <a:bodyPr/>
                    <a:lstStyle/>
                    <a:p>
                      <a:pPr fontAlgn="b"/>
                      <a:r>
                        <a:rPr lang="en-GB" sz="800" b="1" dirty="0">
                          <a:effectLst/>
                        </a:rPr>
                        <a:t>Top Word Hypernyms</a:t>
                      </a:r>
                    </a:p>
                  </a:txBody>
                  <a:tcPr anchor="b"/>
                </a:tc>
                <a:extLst>
                  <a:ext uri="{0D108BD9-81ED-4DB2-BD59-A6C34878D82A}">
                    <a16:rowId xmlns:a16="http://schemas.microsoft.com/office/drawing/2014/main" val="1762067410"/>
                  </a:ext>
                </a:extLst>
              </a:tr>
              <a:tr h="370840">
                <a:tc>
                  <a:txBody>
                    <a:bodyPr/>
                    <a:lstStyle/>
                    <a:p>
                      <a:pPr fontAlgn="base"/>
                      <a:r>
                        <a:rPr lang="en-DE" sz="800" dirty="0">
                          <a:effectLst/>
                          <a:highlight>
                            <a:srgbClr val="FFFF00"/>
                          </a:highlight>
                        </a:rPr>
                        <a:t>1</a:t>
                      </a:r>
                    </a:p>
                  </a:txBody>
                  <a:tcPr anchor="ctr"/>
                </a:tc>
                <a:tc>
                  <a:txBody>
                    <a:bodyPr/>
                    <a:lstStyle/>
                    <a:p>
                      <a:pPr fontAlgn="base"/>
                      <a:r>
                        <a:rPr lang="en-GB" sz="800">
                          <a:effectLst/>
                          <a:highlight>
                            <a:srgbClr val="FFFF00"/>
                          </a:highlight>
                        </a:rPr>
                        <a:t>Species</a:t>
                      </a:r>
                    </a:p>
                  </a:txBody>
                  <a:tcPr anchor="ctr"/>
                </a:tc>
                <a:tc>
                  <a:txBody>
                    <a:bodyPr/>
                    <a:lstStyle/>
                    <a:p>
                      <a:pPr fontAlgn="base"/>
                      <a:r>
                        <a:rPr lang="en-GB" sz="800" dirty="0">
                          <a:effectLst/>
                          <a:highlight>
                            <a:srgbClr val="FFFF00"/>
                          </a:highlight>
                        </a:rPr>
                        <a:t>species, family, genus, found, known, one, habitat, name</a:t>
                      </a:r>
                    </a:p>
                  </a:txBody>
                  <a:tcPr anchor="ctr"/>
                </a:tc>
                <a:tc>
                  <a:txBody>
                    <a:bodyPr/>
                    <a:lstStyle/>
                    <a:p>
                      <a:pPr fontAlgn="base"/>
                      <a:r>
                        <a:rPr lang="en-GB" sz="800">
                          <a:effectLst/>
                          <a:highlight>
                            <a:srgbClr val="FFFF00"/>
                          </a:highlight>
                        </a:rPr>
                        <a:t>travel, taxonomic group, person, time period, experience</a:t>
                      </a:r>
                    </a:p>
                  </a:txBody>
                  <a:tcPr anchor="ctr"/>
                </a:tc>
                <a:tc>
                  <a:txBody>
                    <a:bodyPr/>
                    <a:lstStyle/>
                    <a:p>
                      <a:pPr fontAlgn="base"/>
                      <a:r>
                        <a:rPr lang="en-GB" sz="800">
                          <a:effectLst/>
                          <a:highlight>
                            <a:srgbClr val="FFFF00"/>
                          </a:highlight>
                        </a:rPr>
                        <a:t>family: taxonomic group&lt;br&gt;genus: taxonomic group&lt;br&gt;found: get, experience&lt;br&gt;known: experience</a:t>
                      </a:r>
                    </a:p>
                  </a:txBody>
                  <a:tcPr anchor="ctr"/>
                </a:tc>
                <a:extLst>
                  <a:ext uri="{0D108BD9-81ED-4DB2-BD59-A6C34878D82A}">
                    <a16:rowId xmlns:a16="http://schemas.microsoft.com/office/drawing/2014/main" val="17000057"/>
                  </a:ext>
                </a:extLst>
              </a:tr>
              <a:tr h="370840">
                <a:tc>
                  <a:txBody>
                    <a:bodyPr/>
                    <a:lstStyle/>
                    <a:p>
                      <a:pPr fontAlgn="base"/>
                      <a:r>
                        <a:rPr lang="en-DE" sz="800">
                          <a:effectLst/>
                          <a:highlight>
                            <a:srgbClr val="FFFF00"/>
                          </a:highlight>
                        </a:rPr>
                        <a:t>2</a:t>
                      </a:r>
                    </a:p>
                  </a:txBody>
                  <a:tcPr anchor="ctr"/>
                </a:tc>
                <a:tc>
                  <a:txBody>
                    <a:bodyPr/>
                    <a:lstStyle/>
                    <a:p>
                      <a:pPr fontAlgn="base"/>
                      <a:r>
                        <a:rPr lang="en-GB" sz="800">
                          <a:effectLst/>
                          <a:highlight>
                            <a:srgbClr val="FFFF00"/>
                          </a:highlight>
                        </a:rPr>
                        <a:t>Species - Plants</a:t>
                      </a:r>
                    </a:p>
                  </a:txBody>
                  <a:tcPr anchor="ctr"/>
                </a:tc>
                <a:tc>
                  <a:txBody>
                    <a:bodyPr/>
                    <a:lstStyle/>
                    <a:p>
                      <a:pPr fontAlgn="base"/>
                      <a:r>
                        <a:rPr lang="en-GB" sz="800">
                          <a:effectLst/>
                          <a:highlight>
                            <a:srgbClr val="FFFF00"/>
                          </a:highlight>
                        </a:rPr>
                        <a:t>species, family, genus, found, habitat, known, forest, endemic, tropical</a:t>
                      </a:r>
                    </a:p>
                  </a:txBody>
                  <a:tcPr anchor="ctr"/>
                </a:tc>
                <a:tc>
                  <a:txBody>
                    <a:bodyPr/>
                    <a:lstStyle/>
                    <a:p>
                      <a:pPr fontAlgn="base"/>
                      <a:r>
                        <a:rPr lang="en-GB" sz="800">
                          <a:effectLst/>
                          <a:highlight>
                            <a:srgbClr val="FFFF00"/>
                          </a:highlight>
                        </a:rPr>
                        <a:t>taxonomic group, currency, person, experience, unit, collection</a:t>
                      </a:r>
                    </a:p>
                  </a:txBody>
                  <a:tcPr anchor="ctr"/>
                </a:tc>
                <a:tc>
                  <a:txBody>
                    <a:bodyPr/>
                    <a:lstStyle/>
                    <a:p>
                      <a:pPr fontAlgn="base"/>
                      <a:r>
                        <a:rPr lang="en-GB" sz="800" dirty="0">
                          <a:effectLst/>
                          <a:highlight>
                            <a:srgbClr val="FFFF00"/>
                          </a:highlight>
                        </a:rPr>
                        <a:t>family: taxonomic group, unit, collection&lt;</a:t>
                      </a:r>
                      <a:r>
                        <a:rPr lang="en-GB" sz="800" dirty="0" err="1">
                          <a:effectLst/>
                          <a:highlight>
                            <a:srgbClr val="FFFF00"/>
                          </a:highlight>
                        </a:rPr>
                        <a:t>br</a:t>
                      </a:r>
                      <a:r>
                        <a:rPr lang="en-GB" sz="800" dirty="0">
                          <a:effectLst/>
                          <a:highlight>
                            <a:srgbClr val="FFFF00"/>
                          </a:highlight>
                        </a:rPr>
                        <a:t>&gt;genus: taxonomic group&lt;</a:t>
                      </a:r>
                      <a:r>
                        <a:rPr lang="en-GB" sz="800" dirty="0" err="1">
                          <a:effectLst/>
                          <a:highlight>
                            <a:srgbClr val="FFFF00"/>
                          </a:highlight>
                        </a:rPr>
                        <a:t>br</a:t>
                      </a:r>
                      <a:r>
                        <a:rPr lang="en-GB" sz="800" dirty="0">
                          <a:effectLst/>
                          <a:highlight>
                            <a:srgbClr val="FFFF00"/>
                          </a:highlight>
                        </a:rPr>
                        <a:t>&gt;found: get, experience&lt;</a:t>
                      </a:r>
                      <a:r>
                        <a:rPr lang="en-GB" sz="800" dirty="0" err="1">
                          <a:effectLst/>
                          <a:highlight>
                            <a:srgbClr val="FFFF00"/>
                          </a:highlight>
                        </a:rPr>
                        <a:t>br</a:t>
                      </a:r>
                      <a:r>
                        <a:rPr lang="en-GB" sz="800" dirty="0">
                          <a:effectLst/>
                          <a:highlight>
                            <a:srgbClr val="FFFF00"/>
                          </a:highlight>
                        </a:rPr>
                        <a:t>&gt;known: experience</a:t>
                      </a:r>
                    </a:p>
                  </a:txBody>
                  <a:tcPr anchor="ctr"/>
                </a:tc>
                <a:extLst>
                  <a:ext uri="{0D108BD9-81ED-4DB2-BD59-A6C34878D82A}">
                    <a16:rowId xmlns:a16="http://schemas.microsoft.com/office/drawing/2014/main" val="3782557985"/>
                  </a:ext>
                </a:extLst>
              </a:tr>
              <a:tr h="370840">
                <a:tc>
                  <a:txBody>
                    <a:bodyPr/>
                    <a:lstStyle/>
                    <a:p>
                      <a:pPr fontAlgn="base"/>
                      <a:r>
                        <a:rPr lang="en-DE" sz="800" dirty="0">
                          <a:effectLst/>
                          <a:highlight>
                            <a:srgbClr val="FFFF00"/>
                          </a:highlight>
                        </a:rPr>
                        <a:t>3</a:t>
                      </a:r>
                    </a:p>
                  </a:txBody>
                  <a:tcPr anchor="ctr"/>
                </a:tc>
                <a:tc>
                  <a:txBody>
                    <a:bodyPr/>
                    <a:lstStyle/>
                    <a:p>
                      <a:pPr fontAlgn="base"/>
                      <a:r>
                        <a:rPr lang="en-GB" sz="800">
                          <a:effectLst/>
                          <a:highlight>
                            <a:srgbClr val="FFFF00"/>
                          </a:highlight>
                        </a:rPr>
                        <a:t>Species - Animals (Horses)</a:t>
                      </a:r>
                    </a:p>
                  </a:txBody>
                  <a:tcPr anchor="ctr"/>
                </a:tc>
                <a:tc>
                  <a:txBody>
                    <a:bodyPr/>
                    <a:lstStyle/>
                    <a:p>
                      <a:pPr fontAlgn="base"/>
                      <a:r>
                        <a:rPr lang="en-GB" sz="800" dirty="0">
                          <a:effectLst/>
                          <a:highlight>
                            <a:srgbClr val="FFFF00"/>
                          </a:highlight>
                        </a:rPr>
                        <a:t>species, race, stake, genus, family, thoroughbred, racehorse, </a:t>
                      </a:r>
                      <a:r>
                        <a:rPr lang="en-GB" sz="800" dirty="0" err="1">
                          <a:effectLst/>
                          <a:highlight>
                            <a:srgbClr val="FFFF00"/>
                          </a:highlight>
                        </a:rPr>
                        <a:t>desmopachria</a:t>
                      </a:r>
                      <a:endParaRPr lang="en-GB" sz="800" dirty="0">
                        <a:effectLst/>
                        <a:highlight>
                          <a:srgbClr val="FFFF00"/>
                        </a:highlight>
                      </a:endParaRPr>
                    </a:p>
                  </a:txBody>
                  <a:tcPr anchor="ctr"/>
                </a:tc>
                <a:tc>
                  <a:txBody>
                    <a:bodyPr/>
                    <a:lstStyle/>
                    <a:p>
                      <a:pPr fontAlgn="base"/>
                      <a:r>
                        <a:rPr lang="en-GB" sz="800" dirty="0">
                          <a:effectLst/>
                          <a:highlight>
                            <a:srgbClr val="FFFF00"/>
                          </a:highlight>
                        </a:rPr>
                        <a:t>travel, taxonomic group, time period, digit</a:t>
                      </a:r>
                    </a:p>
                  </a:txBody>
                  <a:tcPr anchor="ctr"/>
                </a:tc>
                <a:tc>
                  <a:txBody>
                    <a:bodyPr/>
                    <a:lstStyle/>
                    <a:p>
                      <a:pPr fontAlgn="base"/>
                      <a:r>
                        <a:rPr lang="en-GB" sz="800" dirty="0">
                          <a:effectLst/>
                          <a:highlight>
                            <a:srgbClr val="FFFF00"/>
                          </a:highlight>
                        </a:rPr>
                        <a:t>race: travel, move, taxonomic group, act&lt;</a:t>
                      </a:r>
                      <a:r>
                        <a:rPr lang="en-GB" sz="800" dirty="0" err="1">
                          <a:effectLst/>
                          <a:highlight>
                            <a:srgbClr val="FFFF00"/>
                          </a:highlight>
                        </a:rPr>
                        <a:t>br</a:t>
                      </a:r>
                      <a:r>
                        <a:rPr lang="en-GB" sz="800" dirty="0">
                          <a:effectLst/>
                          <a:highlight>
                            <a:srgbClr val="FFFF00"/>
                          </a:highlight>
                        </a:rPr>
                        <a:t>&gt;genus: taxonomic group&lt;</a:t>
                      </a:r>
                      <a:r>
                        <a:rPr lang="en-GB" sz="800" dirty="0" err="1">
                          <a:effectLst/>
                          <a:highlight>
                            <a:srgbClr val="FFFF00"/>
                          </a:highlight>
                        </a:rPr>
                        <a:t>br</a:t>
                      </a:r>
                      <a:r>
                        <a:rPr lang="en-GB" sz="800" dirty="0">
                          <a:effectLst/>
                          <a:highlight>
                            <a:srgbClr val="FFFF00"/>
                          </a:highlight>
                        </a:rPr>
                        <a:t>&gt;family: taxonomic group</a:t>
                      </a:r>
                    </a:p>
                  </a:txBody>
                  <a:tcPr anchor="ctr"/>
                </a:tc>
                <a:extLst>
                  <a:ext uri="{0D108BD9-81ED-4DB2-BD59-A6C34878D82A}">
                    <a16:rowId xmlns:a16="http://schemas.microsoft.com/office/drawing/2014/main" val="3622281656"/>
                  </a:ext>
                </a:extLst>
              </a:tr>
              <a:tr h="370840">
                <a:tc>
                  <a:txBody>
                    <a:bodyPr/>
                    <a:lstStyle/>
                    <a:p>
                      <a:pPr fontAlgn="base"/>
                      <a:r>
                        <a:rPr lang="en-DE" sz="800">
                          <a:effectLst/>
                        </a:rPr>
                        <a:t>4</a:t>
                      </a:r>
                    </a:p>
                  </a:txBody>
                  <a:tcPr anchor="ctr"/>
                </a:tc>
                <a:tc>
                  <a:txBody>
                    <a:bodyPr/>
                    <a:lstStyle/>
                    <a:p>
                      <a:pPr fontAlgn="base"/>
                      <a:r>
                        <a:rPr lang="en-GB" sz="800">
                          <a:effectLst/>
                        </a:rPr>
                        <a:t>Natural Places and Structures</a:t>
                      </a:r>
                    </a:p>
                  </a:txBody>
                  <a:tcPr anchor="ctr"/>
                </a:tc>
                <a:tc>
                  <a:txBody>
                    <a:bodyPr/>
                    <a:lstStyle/>
                    <a:p>
                      <a:pPr fontAlgn="base"/>
                      <a:r>
                        <a:rPr lang="en-GB" sz="800" dirty="0">
                          <a:effectLst/>
                        </a:rPr>
                        <a:t>located, river, state, bridge, lake, mountain, county, airport, km</a:t>
                      </a:r>
                    </a:p>
                  </a:txBody>
                  <a:tcPr anchor="ctr"/>
                </a:tc>
                <a:tc>
                  <a:txBody>
                    <a:bodyPr/>
                    <a:lstStyle/>
                    <a:p>
                      <a:pPr fontAlgn="base"/>
                      <a:r>
                        <a:rPr lang="en-GB" sz="800" dirty="0">
                          <a:effectLst/>
                        </a:rPr>
                        <a:t>structure, location, travel, administrative district, position</a:t>
                      </a:r>
                    </a:p>
                  </a:txBody>
                  <a:tcPr anchor="ctr"/>
                </a:tc>
                <a:tc>
                  <a:txBody>
                    <a:bodyPr/>
                    <a:lstStyle/>
                    <a:p>
                      <a:pPr fontAlgn="base"/>
                      <a:r>
                        <a:rPr lang="en-GB" sz="800">
                          <a:effectLst/>
                        </a:rPr>
                        <a:t>state: administrative district&lt;br&gt;bridge: structure&lt;br&gt;county: administrative district</a:t>
                      </a:r>
                    </a:p>
                  </a:txBody>
                  <a:tcPr anchor="ctr"/>
                </a:tc>
                <a:extLst>
                  <a:ext uri="{0D108BD9-81ED-4DB2-BD59-A6C34878D82A}">
                    <a16:rowId xmlns:a16="http://schemas.microsoft.com/office/drawing/2014/main" val="3205438002"/>
                  </a:ext>
                </a:extLst>
              </a:tr>
              <a:tr h="370840">
                <a:tc>
                  <a:txBody>
                    <a:bodyPr/>
                    <a:lstStyle/>
                    <a:p>
                      <a:pPr fontAlgn="base"/>
                      <a:r>
                        <a:rPr lang="en-DE" sz="800">
                          <a:effectLst/>
                        </a:rPr>
                        <a:t>5</a:t>
                      </a:r>
                    </a:p>
                  </a:txBody>
                  <a:tcPr anchor="ctr"/>
                </a:tc>
                <a:tc>
                  <a:txBody>
                    <a:bodyPr/>
                    <a:lstStyle/>
                    <a:p>
                      <a:pPr fontAlgn="base"/>
                      <a:r>
                        <a:rPr lang="en-GB" sz="800">
                          <a:effectLst/>
                        </a:rPr>
                        <a:t>Railway and Public Transit System</a:t>
                      </a:r>
                    </a:p>
                  </a:txBody>
                  <a:tcPr anchor="ctr"/>
                </a:tc>
                <a:tc>
                  <a:txBody>
                    <a:bodyPr/>
                    <a:lstStyle/>
                    <a:p>
                      <a:pPr fontAlgn="base"/>
                      <a:r>
                        <a:rPr lang="en-GB" sz="800">
                          <a:effectLst/>
                        </a:rPr>
                        <a:t>line, railway, service, station, system, city, rail, new, operated</a:t>
                      </a:r>
                    </a:p>
                  </a:txBody>
                  <a:tcPr anchor="ctr"/>
                </a:tc>
                <a:tc>
                  <a:txBody>
                    <a:bodyPr/>
                    <a:lstStyle/>
                    <a:p>
                      <a:pPr fontAlgn="base"/>
                      <a:r>
                        <a:rPr lang="en-GB" sz="800">
                          <a:effectLst/>
                        </a:rPr>
                        <a:t>mark, activity, formation, location, travel, position</a:t>
                      </a:r>
                    </a:p>
                  </a:txBody>
                  <a:tcPr anchor="ctr"/>
                </a:tc>
                <a:tc>
                  <a:txBody>
                    <a:bodyPr/>
                    <a:lstStyle/>
                    <a:p>
                      <a:pPr fontAlgn="base"/>
                      <a:r>
                        <a:rPr lang="en-GB" sz="800">
                          <a:effectLst/>
                        </a:rPr>
                        <a:t>line: formation, location&lt;br&gt;station: move, position&lt;br&gt;operated: move</a:t>
                      </a:r>
                    </a:p>
                  </a:txBody>
                  <a:tcPr anchor="ctr"/>
                </a:tc>
                <a:extLst>
                  <a:ext uri="{0D108BD9-81ED-4DB2-BD59-A6C34878D82A}">
                    <a16:rowId xmlns:a16="http://schemas.microsoft.com/office/drawing/2014/main" val="3803888104"/>
                  </a:ext>
                </a:extLst>
              </a:tr>
              <a:tr h="370840">
                <a:tc>
                  <a:txBody>
                    <a:bodyPr/>
                    <a:lstStyle/>
                    <a:p>
                      <a:pPr fontAlgn="base"/>
                      <a:r>
                        <a:rPr lang="en-DE" sz="800">
                          <a:effectLst/>
                        </a:rPr>
                        <a:t>6</a:t>
                      </a:r>
                    </a:p>
                  </a:txBody>
                  <a:tcPr anchor="ctr"/>
                </a:tc>
                <a:tc>
                  <a:txBody>
                    <a:bodyPr/>
                    <a:lstStyle/>
                    <a:p>
                      <a:pPr fontAlgn="base"/>
                      <a:r>
                        <a:rPr lang="en-GB" sz="800">
                          <a:effectLst/>
                        </a:rPr>
                        <a:t>Railways and Museums - Travel</a:t>
                      </a:r>
                    </a:p>
                  </a:txBody>
                  <a:tcPr anchor="ctr"/>
                </a:tc>
                <a:tc>
                  <a:txBody>
                    <a:bodyPr/>
                    <a:lstStyle/>
                    <a:p>
                      <a:pPr fontAlgn="base"/>
                      <a:r>
                        <a:rPr lang="en-GB" sz="800">
                          <a:effectLst/>
                        </a:rPr>
                        <a:t>line, located, station, museum, railway, state, airport, city, new</a:t>
                      </a:r>
                    </a:p>
                  </a:txBody>
                  <a:tcPr anchor="ctr"/>
                </a:tc>
                <a:tc>
                  <a:txBody>
                    <a:bodyPr/>
                    <a:lstStyle/>
                    <a:p>
                      <a:pPr fontAlgn="base"/>
                      <a:r>
                        <a:rPr lang="en-GB" sz="800">
                          <a:effectLst/>
                        </a:rPr>
                        <a:t>move, travel, position, location, mark, administrative district</a:t>
                      </a:r>
                    </a:p>
                  </a:txBody>
                  <a:tcPr anchor="ctr"/>
                </a:tc>
                <a:tc>
                  <a:txBody>
                    <a:bodyPr/>
                    <a:lstStyle/>
                    <a:p>
                      <a:pPr fontAlgn="base"/>
                      <a:r>
                        <a:rPr lang="en-GB" sz="800">
                          <a:effectLst/>
                        </a:rPr>
                        <a:t>line: location&lt;br&gt;station: move, position&lt;br&gt;state: administrative district&lt;br&gt;city: administrative district</a:t>
                      </a:r>
                    </a:p>
                  </a:txBody>
                  <a:tcPr anchor="ctr"/>
                </a:tc>
                <a:extLst>
                  <a:ext uri="{0D108BD9-81ED-4DB2-BD59-A6C34878D82A}">
                    <a16:rowId xmlns:a16="http://schemas.microsoft.com/office/drawing/2014/main" val="4204742222"/>
                  </a:ext>
                </a:extLst>
              </a:tr>
              <a:tr h="370840">
                <a:tc>
                  <a:txBody>
                    <a:bodyPr/>
                    <a:lstStyle/>
                    <a:p>
                      <a:pPr fontAlgn="base"/>
                      <a:r>
                        <a:rPr lang="en-DE" sz="800">
                          <a:effectLst/>
                        </a:rPr>
                        <a:t>7</a:t>
                      </a:r>
                    </a:p>
                  </a:txBody>
                  <a:tcPr anchor="ctr"/>
                </a:tc>
                <a:tc>
                  <a:txBody>
                    <a:bodyPr/>
                    <a:lstStyle/>
                    <a:p>
                      <a:pPr fontAlgn="base"/>
                      <a:r>
                        <a:rPr lang="en-GB" sz="800">
                          <a:effectLst/>
                        </a:rPr>
                        <a:t>Legal Cases and Law</a:t>
                      </a:r>
                    </a:p>
                  </a:txBody>
                  <a:tcPr anchor="ctr"/>
                </a:tc>
                <a:tc>
                  <a:txBody>
                    <a:bodyPr/>
                    <a:lstStyle/>
                    <a:p>
                      <a:pPr fontAlgn="base"/>
                      <a:r>
                        <a:rPr lang="en-GB" sz="800">
                          <a:effectLst/>
                        </a:rPr>
                        <a:t>court, state, united, case, supreme, decision, law</a:t>
                      </a:r>
                    </a:p>
                  </a:txBody>
                  <a:tcPr anchor="ctr"/>
                </a:tc>
                <a:tc>
                  <a:txBody>
                    <a:bodyPr/>
                    <a:lstStyle/>
                    <a:p>
                      <a:pPr fontAlgn="base"/>
                      <a:r>
                        <a:rPr lang="en-GB" sz="800">
                          <a:effectLst/>
                        </a:rPr>
                        <a:t>government, administrative district, person, area, container, metallic element</a:t>
                      </a:r>
                    </a:p>
                  </a:txBody>
                  <a:tcPr anchor="ctr"/>
                </a:tc>
                <a:tc>
                  <a:txBody>
                    <a:bodyPr/>
                    <a:lstStyle/>
                    <a:p>
                      <a:pPr fontAlgn="base"/>
                      <a:r>
                        <a:rPr lang="en-GB" sz="800">
                          <a:effectLst/>
                        </a:rPr>
                        <a:t>court: act, government, area&lt;br&gt;state: government, administrative district&lt;br&gt;united: change, have&lt;br&gt;case: person</a:t>
                      </a:r>
                    </a:p>
                  </a:txBody>
                  <a:tcPr anchor="ctr"/>
                </a:tc>
                <a:extLst>
                  <a:ext uri="{0D108BD9-81ED-4DB2-BD59-A6C34878D82A}">
                    <a16:rowId xmlns:a16="http://schemas.microsoft.com/office/drawing/2014/main" val="2918252984"/>
                  </a:ext>
                </a:extLst>
              </a:tr>
              <a:tr h="370840">
                <a:tc>
                  <a:txBody>
                    <a:bodyPr/>
                    <a:lstStyle/>
                    <a:p>
                      <a:pPr fontAlgn="base"/>
                      <a:r>
                        <a:rPr lang="en-DE" sz="800">
                          <a:effectLst/>
                        </a:rPr>
                        <a:t>8</a:t>
                      </a:r>
                    </a:p>
                  </a:txBody>
                  <a:tcPr anchor="ctr"/>
                </a:tc>
                <a:tc>
                  <a:txBody>
                    <a:bodyPr/>
                    <a:lstStyle/>
                    <a:p>
                      <a:pPr fontAlgn="base"/>
                      <a:r>
                        <a:rPr lang="en-GB" sz="800">
                          <a:effectLst/>
                        </a:rPr>
                        <a:t>Celestial Body and Astronomy</a:t>
                      </a:r>
                    </a:p>
                  </a:txBody>
                  <a:tcPr anchor="ctr"/>
                </a:tc>
                <a:tc>
                  <a:txBody>
                    <a:bodyPr/>
                    <a:lstStyle/>
                    <a:p>
                      <a:pPr fontAlgn="base"/>
                      <a:r>
                        <a:rPr lang="en-GB" sz="800">
                          <a:effectLst/>
                        </a:rPr>
                        <a:t>asteroid, river, dam, church, located, orbit, lake, discovered, planet, km</a:t>
                      </a:r>
                    </a:p>
                  </a:txBody>
                  <a:tcPr anchor="ctr"/>
                </a:tc>
                <a:tc>
                  <a:txBody>
                    <a:bodyPr/>
                    <a:lstStyle/>
                    <a:p>
                      <a:pPr fontAlgn="base"/>
                      <a:r>
                        <a:rPr lang="en-GB" sz="800">
                          <a:effectLst/>
                        </a:rPr>
                        <a:t>time period, location, structure, metric linear unit, travel, celestial body</a:t>
                      </a:r>
                    </a:p>
                  </a:txBody>
                  <a:tcPr anchor="ctr"/>
                </a:tc>
                <a:tc>
                  <a:txBody>
                    <a:bodyPr/>
                    <a:lstStyle/>
                    <a:p>
                      <a:pPr fontAlgn="base"/>
                      <a:r>
                        <a:rPr lang="en-GB" sz="800">
                          <a:effectLst/>
                        </a:rPr>
                        <a:t>dam: metric linear unit&lt;br&gt;planet: celestial body&lt;br&gt;km: metric linear unit</a:t>
                      </a:r>
                    </a:p>
                  </a:txBody>
                  <a:tcPr anchor="ctr"/>
                </a:tc>
                <a:extLst>
                  <a:ext uri="{0D108BD9-81ED-4DB2-BD59-A6C34878D82A}">
                    <a16:rowId xmlns:a16="http://schemas.microsoft.com/office/drawing/2014/main" val="769295358"/>
                  </a:ext>
                </a:extLst>
              </a:tr>
              <a:tr h="370840">
                <a:tc>
                  <a:txBody>
                    <a:bodyPr/>
                    <a:lstStyle/>
                    <a:p>
                      <a:pPr fontAlgn="base"/>
                      <a:r>
                        <a:rPr lang="en-DE" sz="800">
                          <a:effectLst/>
                        </a:rPr>
                        <a:t>9</a:t>
                      </a:r>
                    </a:p>
                  </a:txBody>
                  <a:tcPr anchor="ctr"/>
                </a:tc>
                <a:tc>
                  <a:txBody>
                    <a:bodyPr/>
                    <a:lstStyle/>
                    <a:p>
                      <a:pPr fontAlgn="base"/>
                      <a:r>
                        <a:rPr lang="en-GB" sz="800">
                          <a:effectLst/>
                        </a:rPr>
                        <a:t>Natural Places</a:t>
                      </a:r>
                    </a:p>
                  </a:txBody>
                  <a:tcPr anchor="ctr"/>
                </a:tc>
                <a:tc>
                  <a:txBody>
                    <a:bodyPr/>
                    <a:lstStyle/>
                    <a:p>
                      <a:pPr fontAlgn="base"/>
                      <a:r>
                        <a:rPr lang="en-GB" sz="800">
                          <a:effectLst/>
                        </a:rPr>
                        <a:t>river, lake, located, mountain, county, km, state, south</a:t>
                      </a:r>
                    </a:p>
                  </a:txBody>
                  <a:tcPr anchor="ctr"/>
                </a:tc>
                <a:tc>
                  <a:txBody>
                    <a:bodyPr/>
                    <a:lstStyle/>
                    <a:p>
                      <a:pPr fontAlgn="base"/>
                      <a:r>
                        <a:rPr lang="en-GB" sz="800">
                          <a:effectLst/>
                        </a:rPr>
                        <a:t>location, administrative district, travel, structure, direction, region</a:t>
                      </a:r>
                    </a:p>
                  </a:txBody>
                  <a:tcPr anchor="ctr"/>
                </a:tc>
                <a:tc>
                  <a:txBody>
                    <a:bodyPr/>
                    <a:lstStyle/>
                    <a:p>
                      <a:pPr fontAlgn="base"/>
                      <a:r>
                        <a:rPr lang="en-GB" sz="800" dirty="0">
                          <a:effectLst/>
                        </a:rPr>
                        <a:t>county: administrative district, region&lt;</a:t>
                      </a:r>
                      <a:r>
                        <a:rPr lang="en-GB" sz="800" dirty="0" err="1">
                          <a:effectLst/>
                        </a:rPr>
                        <a:t>br</a:t>
                      </a:r>
                      <a:r>
                        <a:rPr lang="en-GB" sz="800" dirty="0">
                          <a:effectLst/>
                        </a:rPr>
                        <a:t>&gt;state: administrative district&lt;</a:t>
                      </a:r>
                      <a:r>
                        <a:rPr lang="en-GB" sz="800" dirty="0" err="1">
                          <a:effectLst/>
                        </a:rPr>
                        <a:t>br</a:t>
                      </a:r>
                      <a:r>
                        <a:rPr lang="en-GB" sz="800" dirty="0">
                          <a:effectLst/>
                        </a:rPr>
                        <a:t>&gt;south: location, direction</a:t>
                      </a:r>
                    </a:p>
                  </a:txBody>
                  <a:tcPr anchor="ctr"/>
                </a:tc>
                <a:extLst>
                  <a:ext uri="{0D108BD9-81ED-4DB2-BD59-A6C34878D82A}">
                    <a16:rowId xmlns:a16="http://schemas.microsoft.com/office/drawing/2014/main" val="3149864094"/>
                  </a:ext>
                </a:extLst>
              </a:tr>
              <a:tr h="370840">
                <a:tc>
                  <a:txBody>
                    <a:bodyPr/>
                    <a:lstStyle/>
                    <a:p>
                      <a:pPr fontAlgn="base"/>
                      <a:r>
                        <a:rPr lang="en-DE" sz="800">
                          <a:effectLst/>
                        </a:rPr>
                        <a:t>10</a:t>
                      </a:r>
                    </a:p>
                  </a:txBody>
                  <a:tcPr anchor="ctr"/>
                </a:tc>
                <a:tc>
                  <a:txBody>
                    <a:bodyPr/>
                    <a:lstStyle/>
                    <a:p>
                      <a:pPr fontAlgn="base"/>
                      <a:r>
                        <a:rPr lang="en-GB" sz="800" dirty="0">
                          <a:effectLst/>
                          <a:highlight>
                            <a:srgbClr val="00FF00"/>
                          </a:highlight>
                        </a:rPr>
                        <a:t>Sport</a:t>
                      </a:r>
                      <a:r>
                        <a:rPr lang="en-GB" sz="800" dirty="0">
                          <a:effectLst/>
                        </a:rPr>
                        <a:t> </a:t>
                      </a:r>
                      <a:r>
                        <a:rPr lang="en-GB" sz="800" dirty="0">
                          <a:effectLst/>
                          <a:highlight>
                            <a:srgbClr val="00FF00"/>
                          </a:highlight>
                        </a:rPr>
                        <a:t>Player</a:t>
                      </a:r>
                    </a:p>
                  </a:txBody>
                  <a:tcPr anchor="ctr"/>
                </a:tc>
                <a:tc>
                  <a:txBody>
                    <a:bodyPr/>
                    <a:lstStyle/>
                    <a:p>
                      <a:pPr fontAlgn="base"/>
                      <a:r>
                        <a:rPr lang="en-GB" sz="800" dirty="0">
                          <a:effectLst/>
                          <a:highlight>
                            <a:srgbClr val="00FF00"/>
                          </a:highlight>
                        </a:rPr>
                        <a:t>born, team, played, league, season, player, coach, national, football, university</a:t>
                      </a:r>
                    </a:p>
                  </a:txBody>
                  <a:tcPr anchor="ctr"/>
                </a:tc>
                <a:tc>
                  <a:txBody>
                    <a:bodyPr/>
                    <a:lstStyle/>
                    <a:p>
                      <a:pPr fontAlgn="base"/>
                      <a:r>
                        <a:rPr lang="en-GB" sz="800" dirty="0">
                          <a:effectLst/>
                          <a:highlight>
                            <a:srgbClr val="00FF00"/>
                          </a:highlight>
                        </a:rPr>
                        <a:t>perform, move, make, time period, travel</a:t>
                      </a:r>
                    </a:p>
                  </a:txBody>
                  <a:tcPr anchor="ctr"/>
                </a:tc>
                <a:tc>
                  <a:txBody>
                    <a:bodyPr/>
                    <a:lstStyle/>
                    <a:p>
                      <a:pPr fontAlgn="base"/>
                      <a:r>
                        <a:rPr lang="en-GB" sz="800" dirty="0">
                          <a:effectLst/>
                          <a:highlight>
                            <a:srgbClr val="00FF00"/>
                          </a:highlight>
                        </a:rPr>
                        <a:t>born: act, have&lt;</a:t>
                      </a:r>
                      <a:r>
                        <a:rPr lang="en-GB" sz="800" dirty="0" err="1">
                          <a:effectLst/>
                          <a:highlight>
                            <a:srgbClr val="00FF00"/>
                          </a:highlight>
                        </a:rPr>
                        <a:t>br</a:t>
                      </a:r>
                      <a:r>
                        <a:rPr lang="en-GB" sz="800" dirty="0">
                          <a:effectLst/>
                          <a:highlight>
                            <a:srgbClr val="00FF00"/>
                          </a:highlight>
                        </a:rPr>
                        <a:t>&gt;played: act, perform&lt;</a:t>
                      </a:r>
                      <a:r>
                        <a:rPr lang="en-GB" sz="800" dirty="0" err="1">
                          <a:effectLst/>
                          <a:highlight>
                            <a:srgbClr val="00FF00"/>
                          </a:highlight>
                        </a:rPr>
                        <a:t>br</a:t>
                      </a:r>
                      <a:r>
                        <a:rPr lang="en-GB" sz="800" dirty="0">
                          <a:effectLst/>
                          <a:highlight>
                            <a:srgbClr val="00FF00"/>
                          </a:highlight>
                        </a:rPr>
                        <a:t>&gt;season: time period</a:t>
                      </a:r>
                    </a:p>
                  </a:txBody>
                  <a:tcPr anchor="ctr"/>
                </a:tc>
                <a:extLst>
                  <a:ext uri="{0D108BD9-81ED-4DB2-BD59-A6C34878D82A}">
                    <a16:rowId xmlns:a16="http://schemas.microsoft.com/office/drawing/2014/main" val="4025571782"/>
                  </a:ext>
                </a:extLst>
              </a:tr>
              <a:tr h="370840">
                <a:tc>
                  <a:txBody>
                    <a:bodyPr/>
                    <a:lstStyle/>
                    <a:p>
                      <a:pPr fontAlgn="base"/>
                      <a:r>
                        <a:rPr lang="en-DE" sz="800">
                          <a:effectLst/>
                        </a:rPr>
                        <a:t>11</a:t>
                      </a:r>
                    </a:p>
                  </a:txBody>
                  <a:tcPr anchor="ctr"/>
                </a:tc>
                <a:tc>
                  <a:txBody>
                    <a:bodyPr/>
                    <a:lstStyle/>
                    <a:p>
                      <a:pPr fontAlgn="base"/>
                      <a:r>
                        <a:rPr lang="en-GB" sz="800" dirty="0">
                          <a:effectLst/>
                          <a:highlight>
                            <a:srgbClr val="00FF00"/>
                          </a:highlight>
                        </a:rPr>
                        <a:t>Sport</a:t>
                      </a:r>
                      <a:r>
                        <a:rPr lang="en-GB" sz="800" dirty="0">
                          <a:effectLst/>
                        </a:rPr>
                        <a:t> </a:t>
                      </a:r>
                      <a:r>
                        <a:rPr lang="en-GB" sz="800" dirty="0">
                          <a:effectLst/>
                          <a:highlight>
                            <a:srgbClr val="00FF00"/>
                          </a:highlight>
                        </a:rPr>
                        <a:t>Player</a:t>
                      </a:r>
                    </a:p>
                  </a:txBody>
                  <a:tcPr anchor="ctr"/>
                </a:tc>
                <a:tc>
                  <a:txBody>
                    <a:bodyPr/>
                    <a:lstStyle/>
                    <a:p>
                      <a:pPr fontAlgn="base"/>
                      <a:r>
                        <a:rPr lang="en-GB" sz="800" dirty="0">
                          <a:effectLst/>
                          <a:highlight>
                            <a:srgbClr val="00FF00"/>
                          </a:highlight>
                        </a:rPr>
                        <a:t>born, world, team, championship, played, first, state, </a:t>
                      </a:r>
                      <a:r>
                        <a:rPr lang="en-GB" sz="800" dirty="0" err="1">
                          <a:effectLst/>
                          <a:highlight>
                            <a:srgbClr val="00FF00"/>
                          </a:highlight>
                        </a:rPr>
                        <a:t>american</a:t>
                      </a:r>
                      <a:r>
                        <a:rPr lang="en-GB" sz="800" dirty="0">
                          <a:effectLst/>
                          <a:highlight>
                            <a:srgbClr val="00FF00"/>
                          </a:highlight>
                        </a:rPr>
                        <a:t>, league</a:t>
                      </a:r>
                    </a:p>
                  </a:txBody>
                  <a:tcPr anchor="ctr"/>
                </a:tc>
                <a:tc>
                  <a:txBody>
                    <a:bodyPr/>
                    <a:lstStyle/>
                    <a:p>
                      <a:pPr fontAlgn="base"/>
                      <a:r>
                        <a:rPr lang="en-GB" sz="800" dirty="0">
                          <a:effectLst/>
                          <a:highlight>
                            <a:srgbClr val="00FF00"/>
                          </a:highlight>
                        </a:rPr>
                        <a:t>travel, make, time period, person, perform</a:t>
                      </a:r>
                    </a:p>
                  </a:txBody>
                  <a:tcPr anchor="ctr"/>
                </a:tc>
                <a:tc>
                  <a:txBody>
                    <a:bodyPr/>
                    <a:lstStyle/>
                    <a:p>
                      <a:pPr fontAlgn="base"/>
                      <a:r>
                        <a:rPr lang="en-GB" sz="800" dirty="0">
                          <a:effectLst/>
                          <a:highlight>
                            <a:srgbClr val="00FF00"/>
                          </a:highlight>
                        </a:rPr>
                        <a:t>born: act, have&lt;</a:t>
                      </a:r>
                      <a:r>
                        <a:rPr lang="en-GB" sz="800" dirty="0" err="1">
                          <a:effectLst/>
                          <a:highlight>
                            <a:srgbClr val="00FF00"/>
                          </a:highlight>
                        </a:rPr>
                        <a:t>br</a:t>
                      </a:r>
                      <a:r>
                        <a:rPr lang="en-GB" sz="800" dirty="0">
                          <a:effectLst/>
                          <a:highlight>
                            <a:srgbClr val="00FF00"/>
                          </a:highlight>
                        </a:rPr>
                        <a:t>&gt;played: act, perform</a:t>
                      </a:r>
                    </a:p>
                  </a:txBody>
                  <a:tcPr anchor="ctr"/>
                </a:tc>
                <a:extLst>
                  <a:ext uri="{0D108BD9-81ED-4DB2-BD59-A6C34878D82A}">
                    <a16:rowId xmlns:a16="http://schemas.microsoft.com/office/drawing/2014/main" val="2492296774"/>
                  </a:ext>
                </a:extLst>
              </a:tr>
            </a:tbl>
          </a:graphicData>
        </a:graphic>
      </p:graphicFrame>
      <p:graphicFrame>
        <p:nvGraphicFramePr>
          <p:cNvPr id="17" name="Table 13">
            <a:extLst>
              <a:ext uri="{FF2B5EF4-FFF2-40B4-BE49-F238E27FC236}">
                <a16:creationId xmlns:a16="http://schemas.microsoft.com/office/drawing/2014/main" id="{45F2117F-F2AB-0531-4551-DA7EE4445F7F}"/>
              </a:ext>
            </a:extLst>
          </p:cNvPr>
          <p:cNvGraphicFramePr>
            <a:graphicFrameLocks noGrp="1"/>
          </p:cNvGraphicFramePr>
          <p:nvPr>
            <p:extLst>
              <p:ext uri="{D42A27DB-BD31-4B8C-83A1-F6EECF244321}">
                <p14:modId xmlns:p14="http://schemas.microsoft.com/office/powerpoint/2010/main" val="331636199"/>
              </p:ext>
            </p:extLst>
          </p:nvPr>
        </p:nvGraphicFramePr>
        <p:xfrm>
          <a:off x="5810125" y="87436"/>
          <a:ext cx="5910362" cy="5811981"/>
        </p:xfrm>
        <a:graphic>
          <a:graphicData uri="http://schemas.openxmlformats.org/drawingml/2006/table">
            <a:tbl>
              <a:tblPr firstRow="1" bandRow="1">
                <a:tableStyleId>{5C22544A-7EE6-4342-B048-85BDC9FD1C3A}</a:tableStyleId>
              </a:tblPr>
              <a:tblGrid>
                <a:gridCol w="557221">
                  <a:extLst>
                    <a:ext uri="{9D8B030D-6E8A-4147-A177-3AD203B41FA5}">
                      <a16:colId xmlns:a16="http://schemas.microsoft.com/office/drawing/2014/main" val="2180222240"/>
                    </a:ext>
                  </a:extLst>
                </a:gridCol>
                <a:gridCol w="979301">
                  <a:extLst>
                    <a:ext uri="{9D8B030D-6E8A-4147-A177-3AD203B41FA5}">
                      <a16:colId xmlns:a16="http://schemas.microsoft.com/office/drawing/2014/main" val="389846347"/>
                    </a:ext>
                  </a:extLst>
                </a:gridCol>
                <a:gridCol w="1483554">
                  <a:extLst>
                    <a:ext uri="{9D8B030D-6E8A-4147-A177-3AD203B41FA5}">
                      <a16:colId xmlns:a16="http://schemas.microsoft.com/office/drawing/2014/main" val="78226630"/>
                    </a:ext>
                  </a:extLst>
                </a:gridCol>
                <a:gridCol w="1154862">
                  <a:extLst>
                    <a:ext uri="{9D8B030D-6E8A-4147-A177-3AD203B41FA5}">
                      <a16:colId xmlns:a16="http://schemas.microsoft.com/office/drawing/2014/main" val="3959044533"/>
                    </a:ext>
                  </a:extLst>
                </a:gridCol>
                <a:gridCol w="1735424">
                  <a:extLst>
                    <a:ext uri="{9D8B030D-6E8A-4147-A177-3AD203B41FA5}">
                      <a16:colId xmlns:a16="http://schemas.microsoft.com/office/drawing/2014/main" val="1238362473"/>
                    </a:ext>
                  </a:extLst>
                </a:gridCol>
              </a:tblGrid>
              <a:tr h="295656">
                <a:tc>
                  <a:txBody>
                    <a:bodyPr/>
                    <a:lstStyle/>
                    <a:p>
                      <a:pPr fontAlgn="b"/>
                      <a:r>
                        <a:rPr lang="en-GB" sz="800" b="1" dirty="0">
                          <a:effectLst/>
                        </a:rPr>
                        <a:t>Cluster</a:t>
                      </a:r>
                    </a:p>
                  </a:txBody>
                  <a:tcPr anchor="b"/>
                </a:tc>
                <a:tc>
                  <a:txBody>
                    <a:bodyPr/>
                    <a:lstStyle/>
                    <a:p>
                      <a:pPr fontAlgn="b"/>
                      <a:r>
                        <a:rPr lang="en-GB" sz="800" b="1">
                          <a:effectLst/>
                        </a:rPr>
                        <a:t>Category</a:t>
                      </a:r>
                    </a:p>
                  </a:txBody>
                  <a:tcPr anchor="b"/>
                </a:tc>
                <a:tc>
                  <a:txBody>
                    <a:bodyPr/>
                    <a:lstStyle/>
                    <a:p>
                      <a:pPr fontAlgn="b"/>
                      <a:r>
                        <a:rPr lang="en-GB" sz="800" b="1">
                          <a:effectLst/>
                        </a:rPr>
                        <a:t>Top Words</a:t>
                      </a:r>
                    </a:p>
                  </a:txBody>
                  <a:tcPr anchor="b"/>
                </a:tc>
                <a:tc>
                  <a:txBody>
                    <a:bodyPr/>
                    <a:lstStyle/>
                    <a:p>
                      <a:pPr fontAlgn="b"/>
                      <a:r>
                        <a:rPr lang="en-GB" sz="800" b="1">
                          <a:effectLst/>
                        </a:rPr>
                        <a:t>Top Hypernyms</a:t>
                      </a:r>
                    </a:p>
                  </a:txBody>
                  <a:tcPr anchor="b"/>
                </a:tc>
                <a:tc>
                  <a:txBody>
                    <a:bodyPr/>
                    <a:lstStyle/>
                    <a:p>
                      <a:pPr fontAlgn="b"/>
                      <a:r>
                        <a:rPr lang="en-GB" sz="800" b="1" dirty="0">
                          <a:effectLst/>
                        </a:rPr>
                        <a:t>Top Word Hypernyms</a:t>
                      </a:r>
                    </a:p>
                  </a:txBody>
                  <a:tcPr anchor="b"/>
                </a:tc>
                <a:extLst>
                  <a:ext uri="{0D108BD9-81ED-4DB2-BD59-A6C34878D82A}">
                    <a16:rowId xmlns:a16="http://schemas.microsoft.com/office/drawing/2014/main" val="1762067410"/>
                  </a:ext>
                </a:extLst>
              </a:tr>
              <a:tr h="510678">
                <a:tc>
                  <a:txBody>
                    <a:bodyPr/>
                    <a:lstStyle/>
                    <a:p>
                      <a:pPr fontAlgn="base"/>
                      <a:r>
                        <a:rPr lang="en-DE" sz="800" dirty="0">
                          <a:effectLst/>
                          <a:highlight>
                            <a:srgbClr val="00FF00"/>
                          </a:highlight>
                        </a:rPr>
                        <a:t>12</a:t>
                      </a:r>
                    </a:p>
                  </a:txBody>
                  <a:tcPr anchor="ctr"/>
                </a:tc>
                <a:tc>
                  <a:txBody>
                    <a:bodyPr/>
                    <a:lstStyle/>
                    <a:p>
                      <a:pPr fontAlgn="base"/>
                      <a:r>
                        <a:rPr lang="en-GB" sz="800" dirty="0">
                          <a:effectLst/>
                          <a:highlight>
                            <a:srgbClr val="00FF00"/>
                          </a:highlight>
                        </a:rPr>
                        <a:t>Person</a:t>
                      </a:r>
                    </a:p>
                  </a:txBody>
                  <a:tcPr anchor="ctr"/>
                </a:tc>
                <a:tc>
                  <a:txBody>
                    <a:bodyPr/>
                    <a:lstStyle/>
                    <a:p>
                      <a:pPr fontAlgn="base"/>
                      <a:r>
                        <a:rPr lang="en-GB" sz="800" dirty="0">
                          <a:effectLst/>
                          <a:highlight>
                            <a:srgbClr val="00FF00"/>
                          </a:highlight>
                        </a:rPr>
                        <a:t>born, state, school, </a:t>
                      </a:r>
                      <a:r>
                        <a:rPr lang="en-GB" sz="800" dirty="0" err="1">
                          <a:effectLst/>
                          <a:highlight>
                            <a:srgbClr val="00FF00"/>
                          </a:highlight>
                        </a:rPr>
                        <a:t>american</a:t>
                      </a:r>
                      <a:r>
                        <a:rPr lang="en-GB" sz="800" dirty="0">
                          <a:effectLst/>
                          <a:highlight>
                            <a:srgbClr val="00FF00"/>
                          </a:highlight>
                        </a:rPr>
                        <a:t>, first, year, university, played, one</a:t>
                      </a:r>
                    </a:p>
                  </a:txBody>
                  <a:tcPr anchor="ctr"/>
                </a:tc>
                <a:tc>
                  <a:txBody>
                    <a:bodyPr/>
                    <a:lstStyle/>
                    <a:p>
                      <a:pPr fontAlgn="base"/>
                      <a:r>
                        <a:rPr lang="en-GB" sz="800" dirty="0">
                          <a:effectLst/>
                          <a:highlight>
                            <a:srgbClr val="00FF00"/>
                          </a:highlight>
                        </a:rPr>
                        <a:t>move, time period, travel, work, </a:t>
                      </a:r>
                      <a:r>
                        <a:rPr lang="en-GB" sz="800" dirty="0" err="1">
                          <a:effectLst/>
                          <a:highlight>
                            <a:srgbClr val="00FF00"/>
                          </a:highlight>
                        </a:rPr>
                        <a:t>gregorian</a:t>
                      </a:r>
                      <a:r>
                        <a:rPr lang="en-GB" sz="800" dirty="0">
                          <a:effectLst/>
                          <a:highlight>
                            <a:srgbClr val="00FF00"/>
                          </a:highlight>
                        </a:rPr>
                        <a:t> calendar month</a:t>
                      </a:r>
                    </a:p>
                  </a:txBody>
                  <a:tcPr anchor="ctr"/>
                </a:tc>
                <a:tc>
                  <a:txBody>
                    <a:bodyPr/>
                    <a:lstStyle/>
                    <a:p>
                      <a:pPr fontAlgn="base"/>
                      <a:r>
                        <a:rPr lang="en-GB" sz="800" dirty="0">
                          <a:effectLst/>
                          <a:highlight>
                            <a:srgbClr val="00FF00"/>
                          </a:highlight>
                        </a:rPr>
                        <a:t>born: act, have&lt;</a:t>
                      </a:r>
                      <a:r>
                        <a:rPr lang="en-GB" sz="800" dirty="0" err="1">
                          <a:effectLst/>
                          <a:highlight>
                            <a:srgbClr val="00FF00"/>
                          </a:highlight>
                        </a:rPr>
                        <a:t>br</a:t>
                      </a:r>
                      <a:r>
                        <a:rPr lang="en-GB" sz="800" dirty="0">
                          <a:effectLst/>
                          <a:highlight>
                            <a:srgbClr val="00FF00"/>
                          </a:highlight>
                        </a:rPr>
                        <a:t>&gt;school: time period&lt;</a:t>
                      </a:r>
                      <a:r>
                        <a:rPr lang="en-GB" sz="800" dirty="0" err="1">
                          <a:effectLst/>
                          <a:highlight>
                            <a:srgbClr val="00FF00"/>
                          </a:highlight>
                        </a:rPr>
                        <a:t>br</a:t>
                      </a:r>
                      <a:r>
                        <a:rPr lang="en-GB" sz="800" dirty="0">
                          <a:effectLst/>
                          <a:highlight>
                            <a:srgbClr val="00FF00"/>
                          </a:highlight>
                        </a:rPr>
                        <a:t>&gt;year: time period&lt;</a:t>
                      </a:r>
                      <a:r>
                        <a:rPr lang="en-GB" sz="800" dirty="0" err="1">
                          <a:effectLst/>
                          <a:highlight>
                            <a:srgbClr val="00FF00"/>
                          </a:highlight>
                        </a:rPr>
                        <a:t>br</a:t>
                      </a:r>
                      <a:r>
                        <a:rPr lang="en-GB" sz="800" dirty="0">
                          <a:effectLst/>
                          <a:highlight>
                            <a:srgbClr val="00FF00"/>
                          </a:highlight>
                        </a:rPr>
                        <a:t>&gt;played: act</a:t>
                      </a:r>
                    </a:p>
                  </a:txBody>
                  <a:tcPr anchor="ctr"/>
                </a:tc>
                <a:extLst>
                  <a:ext uri="{0D108BD9-81ED-4DB2-BD59-A6C34878D82A}">
                    <a16:rowId xmlns:a16="http://schemas.microsoft.com/office/drawing/2014/main" val="17000057"/>
                  </a:ext>
                </a:extLst>
              </a:tr>
              <a:tr h="618189">
                <a:tc>
                  <a:txBody>
                    <a:bodyPr/>
                    <a:lstStyle/>
                    <a:p>
                      <a:pPr fontAlgn="base"/>
                      <a:r>
                        <a:rPr lang="en-DE" sz="800">
                          <a:effectLst/>
                        </a:rPr>
                        <a:t>13</a:t>
                      </a:r>
                    </a:p>
                  </a:txBody>
                  <a:tcPr anchor="ctr"/>
                </a:tc>
                <a:tc>
                  <a:txBody>
                    <a:bodyPr/>
                    <a:lstStyle/>
                    <a:p>
                      <a:pPr fontAlgn="base"/>
                      <a:r>
                        <a:rPr lang="en-GB" sz="800">
                          <a:effectLst/>
                        </a:rPr>
                        <a:t>Music Genre</a:t>
                      </a:r>
                    </a:p>
                  </a:txBody>
                  <a:tcPr anchor="ctr"/>
                </a:tc>
                <a:tc>
                  <a:txBody>
                    <a:bodyPr/>
                    <a:lstStyle/>
                    <a:p>
                      <a:pPr fontAlgn="base"/>
                      <a:r>
                        <a:rPr lang="en-GB" sz="800">
                          <a:effectLst/>
                        </a:rPr>
                        <a:t>music, genre, rock, style, band, also, song, popular, new, pop</a:t>
                      </a:r>
                    </a:p>
                  </a:txBody>
                  <a:tcPr anchor="ctr"/>
                </a:tc>
                <a:tc>
                  <a:txBody>
                    <a:bodyPr/>
                    <a:lstStyle/>
                    <a:p>
                      <a:pPr fontAlgn="base"/>
                      <a:r>
                        <a:rPr lang="en-GB" sz="800">
                          <a:effectLst/>
                        </a:rPr>
                        <a:t>sound, activity, auditory communication, travel, punishment</a:t>
                      </a:r>
                    </a:p>
                  </a:txBody>
                  <a:tcPr anchor="ctr"/>
                </a:tc>
                <a:tc>
                  <a:txBody>
                    <a:bodyPr/>
                    <a:lstStyle/>
                    <a:p>
                      <a:pPr fontAlgn="base"/>
                      <a:r>
                        <a:rPr lang="en-GB" sz="800">
                          <a:effectLst/>
                        </a:rPr>
                        <a:t>music: sound, activity, auditory communication, punishment&lt;br&gt;rock: move&lt;br&gt;song: sound&lt;br&gt;pop: sound</a:t>
                      </a:r>
                    </a:p>
                  </a:txBody>
                  <a:tcPr anchor="ctr"/>
                </a:tc>
                <a:extLst>
                  <a:ext uri="{0D108BD9-81ED-4DB2-BD59-A6C34878D82A}">
                    <a16:rowId xmlns:a16="http://schemas.microsoft.com/office/drawing/2014/main" val="3782557985"/>
                  </a:ext>
                </a:extLst>
              </a:tr>
              <a:tr h="403167">
                <a:tc>
                  <a:txBody>
                    <a:bodyPr/>
                    <a:lstStyle/>
                    <a:p>
                      <a:pPr fontAlgn="base"/>
                      <a:r>
                        <a:rPr lang="en-DE" sz="800" dirty="0">
                          <a:effectLst/>
                          <a:highlight>
                            <a:srgbClr val="00FF00"/>
                          </a:highlight>
                        </a:rPr>
                        <a:t>14</a:t>
                      </a:r>
                    </a:p>
                  </a:txBody>
                  <a:tcPr anchor="ctr"/>
                </a:tc>
                <a:tc>
                  <a:txBody>
                    <a:bodyPr/>
                    <a:lstStyle/>
                    <a:p>
                      <a:pPr fontAlgn="base"/>
                      <a:r>
                        <a:rPr lang="en-GB" sz="800" dirty="0">
                          <a:effectLst/>
                          <a:highlight>
                            <a:srgbClr val="00FF00"/>
                          </a:highlight>
                        </a:rPr>
                        <a:t>Educational Institutions and Companies</a:t>
                      </a:r>
                    </a:p>
                  </a:txBody>
                  <a:tcPr anchor="ctr"/>
                </a:tc>
                <a:tc>
                  <a:txBody>
                    <a:bodyPr/>
                    <a:lstStyle/>
                    <a:p>
                      <a:pPr fontAlgn="base"/>
                      <a:r>
                        <a:rPr lang="en-GB" sz="800" dirty="0">
                          <a:effectLst/>
                          <a:highlight>
                            <a:srgbClr val="00FF00"/>
                          </a:highlight>
                        </a:rPr>
                        <a:t>school, university, state, service, city, one, new, bank, company</a:t>
                      </a:r>
                    </a:p>
                  </a:txBody>
                  <a:tcPr anchor="ctr"/>
                </a:tc>
                <a:tc>
                  <a:txBody>
                    <a:bodyPr/>
                    <a:lstStyle/>
                    <a:p>
                      <a:pPr fontAlgn="base"/>
                      <a:r>
                        <a:rPr lang="en-GB" sz="800" dirty="0">
                          <a:effectLst/>
                          <a:highlight>
                            <a:srgbClr val="00FF00"/>
                          </a:highlight>
                        </a:rPr>
                        <a:t>time period, travel, activity, educational institution, body</a:t>
                      </a:r>
                    </a:p>
                  </a:txBody>
                  <a:tcPr anchor="ctr"/>
                </a:tc>
                <a:tc>
                  <a:txBody>
                    <a:bodyPr/>
                    <a:lstStyle/>
                    <a:p>
                      <a:pPr fontAlgn="base"/>
                      <a:r>
                        <a:rPr lang="en-GB" sz="800" dirty="0">
                          <a:effectLst/>
                          <a:highlight>
                            <a:srgbClr val="00FF00"/>
                          </a:highlight>
                        </a:rPr>
                        <a:t>school: time period, educational institution, body&lt;</a:t>
                      </a:r>
                      <a:r>
                        <a:rPr lang="en-GB" sz="800" dirty="0" err="1">
                          <a:effectLst/>
                          <a:highlight>
                            <a:srgbClr val="00FF00"/>
                          </a:highlight>
                        </a:rPr>
                        <a:t>br</a:t>
                      </a:r>
                      <a:r>
                        <a:rPr lang="en-GB" sz="800" dirty="0">
                          <a:effectLst/>
                          <a:highlight>
                            <a:srgbClr val="00FF00"/>
                          </a:highlight>
                        </a:rPr>
                        <a:t>&gt;university</a:t>
                      </a:r>
                      <a:r>
                        <a:rPr lang="en-GB" sz="800" dirty="0">
                          <a:effectLst/>
                        </a:rPr>
                        <a:t>: </a:t>
                      </a:r>
                      <a:r>
                        <a:rPr lang="en-GB" sz="800" dirty="0">
                          <a:effectLst/>
                          <a:highlight>
                            <a:srgbClr val="00FF00"/>
                          </a:highlight>
                        </a:rPr>
                        <a:t>educational institution, body</a:t>
                      </a:r>
                    </a:p>
                  </a:txBody>
                  <a:tcPr anchor="ctr"/>
                </a:tc>
                <a:extLst>
                  <a:ext uri="{0D108BD9-81ED-4DB2-BD59-A6C34878D82A}">
                    <a16:rowId xmlns:a16="http://schemas.microsoft.com/office/drawing/2014/main" val="3622281656"/>
                  </a:ext>
                </a:extLst>
              </a:tr>
              <a:tr h="403167">
                <a:tc>
                  <a:txBody>
                    <a:bodyPr/>
                    <a:lstStyle/>
                    <a:p>
                      <a:pPr fontAlgn="base"/>
                      <a:r>
                        <a:rPr lang="en-DE" sz="800">
                          <a:effectLst/>
                        </a:rPr>
                        <a:t>15</a:t>
                      </a:r>
                    </a:p>
                  </a:txBody>
                  <a:tcPr anchor="ctr"/>
                </a:tc>
                <a:tc>
                  <a:txBody>
                    <a:bodyPr/>
                    <a:lstStyle/>
                    <a:p>
                      <a:pPr fontAlgn="base"/>
                      <a:r>
                        <a:rPr lang="en-GB" sz="800">
                          <a:effectLst/>
                        </a:rPr>
                        <a:t>Sport Organizations</a:t>
                      </a:r>
                    </a:p>
                  </a:txBody>
                  <a:tcPr anchor="ctr"/>
                </a:tc>
                <a:tc>
                  <a:txBody>
                    <a:bodyPr/>
                    <a:lstStyle/>
                    <a:p>
                      <a:pPr fontAlgn="base"/>
                      <a:r>
                        <a:rPr lang="en-GB" sz="800">
                          <a:effectLst/>
                        </a:rPr>
                        <a:t>team, league, party, first, record, new, club, national</a:t>
                      </a:r>
                    </a:p>
                  </a:txBody>
                  <a:tcPr anchor="ctr"/>
                </a:tc>
                <a:tc>
                  <a:txBody>
                    <a:bodyPr/>
                    <a:lstStyle/>
                    <a:p>
                      <a:pPr fontAlgn="base"/>
                      <a:r>
                        <a:rPr lang="en-GB" sz="800">
                          <a:effectLst/>
                        </a:rPr>
                        <a:t>time period, travel, person, unit, perform</a:t>
                      </a:r>
                    </a:p>
                  </a:txBody>
                  <a:tcPr anchor="ctr"/>
                </a:tc>
                <a:tc>
                  <a:txBody>
                    <a:bodyPr/>
                    <a:lstStyle/>
                    <a:p>
                      <a:pPr fontAlgn="base"/>
                      <a:r>
                        <a:rPr lang="en-GB" sz="800">
                          <a:effectLst/>
                        </a:rPr>
                        <a:t>team: unit&lt;br&gt;party: person&lt;br&gt;one: unit&lt;br&gt;national: person</a:t>
                      </a:r>
                    </a:p>
                  </a:txBody>
                  <a:tcPr anchor="ctr"/>
                </a:tc>
                <a:extLst>
                  <a:ext uri="{0D108BD9-81ED-4DB2-BD59-A6C34878D82A}">
                    <a16:rowId xmlns:a16="http://schemas.microsoft.com/office/drawing/2014/main" val="3205438002"/>
                  </a:ext>
                </a:extLst>
              </a:tr>
              <a:tr h="403167">
                <a:tc>
                  <a:txBody>
                    <a:bodyPr/>
                    <a:lstStyle/>
                    <a:p>
                      <a:pPr fontAlgn="base"/>
                      <a:r>
                        <a:rPr lang="en-DE" sz="800">
                          <a:effectLst/>
                        </a:rPr>
                        <a:t>16</a:t>
                      </a:r>
                    </a:p>
                  </a:txBody>
                  <a:tcPr anchor="ctr"/>
                </a:tc>
                <a:tc>
                  <a:txBody>
                    <a:bodyPr/>
                    <a:lstStyle/>
                    <a:p>
                      <a:pPr fontAlgn="base"/>
                      <a:r>
                        <a:rPr lang="en-GB" sz="800">
                          <a:effectLst/>
                        </a:rPr>
                        <a:t>Music</a:t>
                      </a:r>
                    </a:p>
                  </a:txBody>
                  <a:tcPr anchor="ctr"/>
                </a:tc>
                <a:tc>
                  <a:txBody>
                    <a:bodyPr/>
                    <a:lstStyle/>
                    <a:p>
                      <a:pPr fontAlgn="base"/>
                      <a:r>
                        <a:rPr lang="en-GB" sz="800">
                          <a:effectLst/>
                        </a:rPr>
                        <a:t>album, song, released, single, first, band, music, one, series</a:t>
                      </a:r>
                    </a:p>
                  </a:txBody>
                  <a:tcPr anchor="ctr"/>
                </a:tc>
                <a:tc>
                  <a:txBody>
                    <a:bodyPr/>
                    <a:lstStyle/>
                    <a:p>
                      <a:pPr fontAlgn="base"/>
                      <a:r>
                        <a:rPr lang="en-GB" sz="800">
                          <a:effectLst/>
                        </a:rPr>
                        <a:t>make, sound, time period, travel, pass, activity</a:t>
                      </a:r>
                    </a:p>
                  </a:txBody>
                  <a:tcPr anchor="ctr"/>
                </a:tc>
                <a:tc>
                  <a:txBody>
                    <a:bodyPr/>
                    <a:lstStyle/>
                    <a:p>
                      <a:pPr fontAlgn="base"/>
                      <a:r>
                        <a:rPr lang="en-GB" sz="800">
                          <a:effectLst/>
                        </a:rPr>
                        <a:t>music: sound, activity</a:t>
                      </a:r>
                    </a:p>
                  </a:txBody>
                  <a:tcPr anchor="ctr"/>
                </a:tc>
                <a:extLst>
                  <a:ext uri="{0D108BD9-81ED-4DB2-BD59-A6C34878D82A}">
                    <a16:rowId xmlns:a16="http://schemas.microsoft.com/office/drawing/2014/main" val="3803888104"/>
                  </a:ext>
                </a:extLst>
              </a:tr>
              <a:tr h="403167">
                <a:tc>
                  <a:txBody>
                    <a:bodyPr/>
                    <a:lstStyle/>
                    <a:p>
                      <a:pPr fontAlgn="base"/>
                      <a:r>
                        <a:rPr lang="en-DE" sz="800">
                          <a:effectLst/>
                        </a:rPr>
                        <a:t>17</a:t>
                      </a:r>
                    </a:p>
                  </a:txBody>
                  <a:tcPr anchor="ctr"/>
                </a:tc>
                <a:tc>
                  <a:txBody>
                    <a:bodyPr/>
                    <a:lstStyle/>
                    <a:p>
                      <a:pPr fontAlgn="base"/>
                      <a:r>
                        <a:rPr lang="en-GB" sz="800">
                          <a:effectLst/>
                        </a:rPr>
                        <a:t>Games and Music</a:t>
                      </a:r>
                    </a:p>
                  </a:txBody>
                  <a:tcPr anchor="ctr"/>
                </a:tc>
                <a:tc>
                  <a:txBody>
                    <a:bodyPr/>
                    <a:lstStyle/>
                    <a:p>
                      <a:pPr fontAlgn="base"/>
                      <a:r>
                        <a:rPr lang="en-GB" sz="800">
                          <a:effectLst/>
                        </a:rPr>
                        <a:t>game, released, album, published, song, journal, play, first, single, series</a:t>
                      </a:r>
                    </a:p>
                  </a:txBody>
                  <a:tcPr anchor="ctr"/>
                </a:tc>
                <a:tc>
                  <a:txBody>
                    <a:bodyPr/>
                    <a:lstStyle/>
                    <a:p>
                      <a:pPr fontAlgn="base"/>
                      <a:r>
                        <a:rPr lang="en-GB" sz="800">
                          <a:effectLst/>
                        </a:rPr>
                        <a:t>activity, travel, sound, diversion, play</a:t>
                      </a:r>
                    </a:p>
                  </a:txBody>
                  <a:tcPr anchor="ctr"/>
                </a:tc>
                <a:tc>
                  <a:txBody>
                    <a:bodyPr/>
                    <a:lstStyle/>
                    <a:p>
                      <a:pPr fontAlgn="base"/>
                      <a:r>
                        <a:rPr lang="en-GB" sz="800">
                          <a:effectLst/>
                        </a:rPr>
                        <a:t>game: activity, diversion&lt;br&gt;song: sound&lt;br&gt;play: diversion</a:t>
                      </a:r>
                    </a:p>
                  </a:txBody>
                  <a:tcPr anchor="ctr"/>
                </a:tc>
                <a:extLst>
                  <a:ext uri="{0D108BD9-81ED-4DB2-BD59-A6C34878D82A}">
                    <a16:rowId xmlns:a16="http://schemas.microsoft.com/office/drawing/2014/main" val="4204742222"/>
                  </a:ext>
                </a:extLst>
              </a:tr>
              <a:tr h="403167">
                <a:tc>
                  <a:txBody>
                    <a:bodyPr/>
                    <a:lstStyle/>
                    <a:p>
                      <a:pPr fontAlgn="base"/>
                      <a:r>
                        <a:rPr lang="en-DE" sz="800">
                          <a:effectLst/>
                        </a:rPr>
                        <a:t>18</a:t>
                      </a:r>
                    </a:p>
                  </a:txBody>
                  <a:tcPr anchor="ctr"/>
                </a:tc>
                <a:tc>
                  <a:txBody>
                    <a:bodyPr/>
                    <a:lstStyle/>
                    <a:p>
                      <a:pPr fontAlgn="base"/>
                      <a:r>
                        <a:rPr lang="en-GB" sz="800">
                          <a:effectLst/>
                        </a:rPr>
                        <a:t>Periodical Publications and Musical Works</a:t>
                      </a:r>
                    </a:p>
                  </a:txBody>
                  <a:tcPr anchor="ctr"/>
                </a:tc>
                <a:tc>
                  <a:txBody>
                    <a:bodyPr/>
                    <a:lstStyle/>
                    <a:p>
                      <a:pPr fontAlgn="base"/>
                      <a:r>
                        <a:rPr lang="en-GB" sz="800">
                          <a:effectLst/>
                        </a:rPr>
                        <a:t>album, released, song, single, game, published, first, series, magazine</a:t>
                      </a:r>
                    </a:p>
                  </a:txBody>
                  <a:tcPr anchor="ctr"/>
                </a:tc>
                <a:tc>
                  <a:txBody>
                    <a:bodyPr/>
                    <a:lstStyle/>
                    <a:p>
                      <a:pPr fontAlgn="base"/>
                      <a:r>
                        <a:rPr lang="en-GB" sz="800">
                          <a:effectLst/>
                        </a:rPr>
                        <a:t>make, travel, time period, sound, pass, issue</a:t>
                      </a:r>
                    </a:p>
                  </a:txBody>
                  <a:tcPr anchor="ctr"/>
                </a:tc>
                <a:tc>
                  <a:txBody>
                    <a:bodyPr/>
                    <a:lstStyle/>
                    <a:p>
                      <a:pPr fontAlgn="base"/>
                      <a:r>
                        <a:rPr lang="en-GB" sz="800">
                          <a:effectLst/>
                        </a:rPr>
                        <a:t>released: pass, issue&lt;br&gt;song: sound</a:t>
                      </a:r>
                    </a:p>
                  </a:txBody>
                  <a:tcPr anchor="ctr"/>
                </a:tc>
                <a:extLst>
                  <a:ext uri="{0D108BD9-81ED-4DB2-BD59-A6C34878D82A}">
                    <a16:rowId xmlns:a16="http://schemas.microsoft.com/office/drawing/2014/main" val="2918252984"/>
                  </a:ext>
                </a:extLst>
              </a:tr>
              <a:tr h="403167">
                <a:tc>
                  <a:txBody>
                    <a:bodyPr/>
                    <a:lstStyle/>
                    <a:p>
                      <a:pPr fontAlgn="base"/>
                      <a:r>
                        <a:rPr lang="en-DE" sz="800">
                          <a:effectLst/>
                        </a:rPr>
                        <a:t>19</a:t>
                      </a:r>
                    </a:p>
                  </a:txBody>
                  <a:tcPr anchor="ctr"/>
                </a:tc>
                <a:tc>
                  <a:txBody>
                    <a:bodyPr/>
                    <a:lstStyle/>
                    <a:p>
                      <a:pPr fontAlgn="base"/>
                      <a:r>
                        <a:rPr lang="en-GB" sz="800">
                          <a:effectLst/>
                        </a:rPr>
                        <a:t>Sport Season</a:t>
                      </a:r>
                    </a:p>
                  </a:txBody>
                  <a:tcPr anchor="ctr"/>
                </a:tc>
                <a:tc>
                  <a:txBody>
                    <a:bodyPr/>
                    <a:lstStyle/>
                    <a:p>
                      <a:pPr fontAlgn="base"/>
                      <a:r>
                        <a:rPr lang="en-GB" sz="800">
                          <a:effectLst/>
                        </a:rPr>
                        <a:t>season, team, football, league, game, first, record, th, division, coach</a:t>
                      </a:r>
                    </a:p>
                  </a:txBody>
                  <a:tcPr anchor="ctr"/>
                </a:tc>
                <a:tc>
                  <a:txBody>
                    <a:bodyPr/>
                    <a:lstStyle/>
                    <a:p>
                      <a:pPr fontAlgn="base"/>
                      <a:r>
                        <a:rPr lang="en-GB" sz="800">
                          <a:effectLst/>
                        </a:rPr>
                        <a:t>time period, weaken, toughen, end, travel, point</a:t>
                      </a:r>
                    </a:p>
                  </a:txBody>
                  <a:tcPr anchor="ctr"/>
                </a:tc>
                <a:tc>
                  <a:txBody>
                    <a:bodyPr/>
                    <a:lstStyle/>
                    <a:p>
                      <a:pPr fontAlgn="base"/>
                      <a:r>
                        <a:rPr lang="en-GB" sz="800">
                          <a:effectLst/>
                        </a:rPr>
                        <a:t>season: time period, weaken, toughen&lt;br&gt;first: point</a:t>
                      </a:r>
                    </a:p>
                  </a:txBody>
                  <a:tcPr anchor="ctr"/>
                </a:tc>
                <a:extLst>
                  <a:ext uri="{0D108BD9-81ED-4DB2-BD59-A6C34878D82A}">
                    <a16:rowId xmlns:a16="http://schemas.microsoft.com/office/drawing/2014/main" val="769295358"/>
                  </a:ext>
                </a:extLst>
              </a:tr>
              <a:tr h="510678">
                <a:tc>
                  <a:txBody>
                    <a:bodyPr/>
                    <a:lstStyle/>
                    <a:p>
                      <a:pPr fontAlgn="base"/>
                      <a:r>
                        <a:rPr lang="en-DE" sz="800">
                          <a:effectLst/>
                        </a:rPr>
                        <a:t>20</a:t>
                      </a:r>
                    </a:p>
                  </a:txBody>
                  <a:tcPr anchor="ctr"/>
                </a:tc>
                <a:tc>
                  <a:txBody>
                    <a:bodyPr/>
                    <a:lstStyle/>
                    <a:p>
                      <a:pPr fontAlgn="base"/>
                      <a:r>
                        <a:rPr lang="en-GB" sz="800">
                          <a:effectLst/>
                        </a:rPr>
                        <a:t>Contests, Sport Events, and Elections</a:t>
                      </a:r>
                    </a:p>
                  </a:txBody>
                  <a:tcPr anchor="ctr"/>
                </a:tc>
                <a:tc>
                  <a:txBody>
                    <a:bodyPr/>
                    <a:lstStyle/>
                    <a:p>
                      <a:pPr fontAlgn="base"/>
                      <a:r>
                        <a:rPr lang="en-GB" sz="800">
                          <a:effectLst/>
                        </a:rPr>
                        <a:t>election, event, race, state, place, final, first, battle</a:t>
                      </a:r>
                    </a:p>
                  </a:txBody>
                  <a:tcPr anchor="ctr"/>
                </a:tc>
                <a:tc>
                  <a:txBody>
                    <a:bodyPr/>
                    <a:lstStyle/>
                    <a:p>
                      <a:pPr fontAlgn="base"/>
                      <a:r>
                        <a:rPr lang="en-GB" sz="800">
                          <a:effectLst/>
                        </a:rPr>
                        <a:t>travel, time period, contest, point, position</a:t>
                      </a:r>
                    </a:p>
                  </a:txBody>
                  <a:tcPr anchor="ctr"/>
                </a:tc>
                <a:tc>
                  <a:txBody>
                    <a:bodyPr/>
                    <a:lstStyle/>
                    <a:p>
                      <a:pPr fontAlgn="base"/>
                      <a:r>
                        <a:rPr lang="en-GB" sz="800" dirty="0">
                          <a:effectLst/>
                        </a:rPr>
                        <a:t>race: move, act, travel, contest&lt;</a:t>
                      </a:r>
                      <a:r>
                        <a:rPr lang="en-GB" sz="800" dirty="0" err="1">
                          <a:effectLst/>
                        </a:rPr>
                        <a:t>br</a:t>
                      </a:r>
                      <a:r>
                        <a:rPr lang="en-GB" sz="800" dirty="0">
                          <a:effectLst/>
                        </a:rPr>
                        <a:t>&gt;place: point&lt;</a:t>
                      </a:r>
                      <a:r>
                        <a:rPr lang="en-GB" sz="800" dirty="0" err="1">
                          <a:effectLst/>
                        </a:rPr>
                        <a:t>br</a:t>
                      </a:r>
                      <a:r>
                        <a:rPr lang="en-GB" sz="800" dirty="0">
                          <a:effectLst/>
                        </a:rPr>
                        <a:t>&gt;took: have, position&lt;</a:t>
                      </a:r>
                      <a:r>
                        <a:rPr lang="en-GB" sz="800" dirty="0" err="1">
                          <a:effectLst/>
                        </a:rPr>
                        <a:t>br</a:t>
                      </a:r>
                      <a:r>
                        <a:rPr lang="en-GB" sz="800" dirty="0">
                          <a:effectLst/>
                        </a:rPr>
                        <a:t>&gt;first: point, position</a:t>
                      </a:r>
                    </a:p>
                  </a:txBody>
                  <a:tcPr anchor="ctr"/>
                </a:tc>
                <a:extLst>
                  <a:ext uri="{0D108BD9-81ED-4DB2-BD59-A6C34878D82A}">
                    <a16:rowId xmlns:a16="http://schemas.microsoft.com/office/drawing/2014/main" val="3149864094"/>
                  </a:ext>
                </a:extLst>
              </a:tr>
              <a:tr h="725700">
                <a:tc>
                  <a:txBody>
                    <a:bodyPr/>
                    <a:lstStyle/>
                    <a:p>
                      <a:pPr fontAlgn="base"/>
                      <a:r>
                        <a:rPr lang="en-DE" sz="800" dirty="0">
                          <a:effectLst/>
                        </a:rPr>
                        <a:t>21</a:t>
                      </a:r>
                    </a:p>
                  </a:txBody>
                  <a:tcPr anchor="ctr"/>
                </a:tc>
                <a:tc>
                  <a:txBody>
                    <a:bodyPr/>
                    <a:lstStyle/>
                    <a:p>
                      <a:pPr fontAlgn="base"/>
                      <a:r>
                        <a:rPr lang="en-GB" sz="800">
                          <a:effectLst/>
                        </a:rPr>
                        <a:t>Contests and Sport Events</a:t>
                      </a:r>
                    </a:p>
                  </a:txBody>
                  <a:tcPr anchor="ctr"/>
                </a:tc>
                <a:tc>
                  <a:txBody>
                    <a:bodyPr/>
                    <a:lstStyle/>
                    <a:p>
                      <a:pPr fontAlgn="base"/>
                      <a:r>
                        <a:rPr lang="en-GB" sz="800">
                          <a:effectLst/>
                        </a:rPr>
                        <a:t>event, first, cup, race, final, tournament, match, championship, team</a:t>
                      </a:r>
                    </a:p>
                  </a:txBody>
                  <a:tcPr anchor="ctr"/>
                </a:tc>
                <a:tc>
                  <a:txBody>
                    <a:bodyPr/>
                    <a:lstStyle/>
                    <a:p>
                      <a:pPr fontAlgn="base"/>
                      <a:r>
                        <a:rPr lang="en-GB" sz="800">
                          <a:effectLst/>
                        </a:rPr>
                        <a:t>travel, time period, contest, point, group</a:t>
                      </a:r>
                    </a:p>
                  </a:txBody>
                  <a:tcPr anchor="ctr"/>
                </a:tc>
                <a:tc>
                  <a:txBody>
                    <a:bodyPr/>
                    <a:lstStyle/>
                    <a:p>
                      <a:pPr fontAlgn="base"/>
                      <a:r>
                        <a:rPr lang="en-GB" sz="800" dirty="0">
                          <a:effectLst/>
                        </a:rPr>
                        <a:t>first: point&lt;</a:t>
                      </a:r>
                      <a:r>
                        <a:rPr lang="en-GB" sz="800" dirty="0" err="1">
                          <a:effectLst/>
                        </a:rPr>
                        <a:t>br</a:t>
                      </a:r>
                      <a:r>
                        <a:rPr lang="en-GB" sz="800" dirty="0">
                          <a:effectLst/>
                        </a:rPr>
                        <a:t>&gt;race: move, act, travel, contest, group&lt;</a:t>
                      </a:r>
                      <a:r>
                        <a:rPr lang="en-GB" sz="800" dirty="0" err="1">
                          <a:effectLst/>
                        </a:rPr>
                        <a:t>br</a:t>
                      </a:r>
                      <a:r>
                        <a:rPr lang="en-GB" sz="800" dirty="0">
                          <a:effectLst/>
                        </a:rPr>
                        <a:t>&gt;tournament: contest&lt;</a:t>
                      </a:r>
                      <a:r>
                        <a:rPr lang="en-GB" sz="800" dirty="0" err="1">
                          <a:effectLst/>
                        </a:rPr>
                        <a:t>br</a:t>
                      </a:r>
                      <a:r>
                        <a:rPr lang="en-GB" sz="800" dirty="0">
                          <a:effectLst/>
                        </a:rPr>
                        <a:t>&gt;match: change, contest&lt;</a:t>
                      </a:r>
                      <a:r>
                        <a:rPr lang="en-GB" sz="800" dirty="0" err="1">
                          <a:effectLst/>
                        </a:rPr>
                        <a:t>br</a:t>
                      </a:r>
                      <a:r>
                        <a:rPr lang="en-GB" sz="800" dirty="0">
                          <a:effectLst/>
                        </a:rPr>
                        <a:t>&gt;championship: contest&lt;</a:t>
                      </a:r>
                      <a:r>
                        <a:rPr lang="en-GB" sz="800" dirty="0" err="1">
                          <a:effectLst/>
                        </a:rPr>
                        <a:t>br</a:t>
                      </a:r>
                      <a:r>
                        <a:rPr lang="en-GB" sz="800" dirty="0">
                          <a:effectLst/>
                        </a:rPr>
                        <a:t>&gt;team: group</a:t>
                      </a:r>
                    </a:p>
                  </a:txBody>
                  <a:tcPr anchor="ctr"/>
                </a:tc>
                <a:extLst>
                  <a:ext uri="{0D108BD9-81ED-4DB2-BD59-A6C34878D82A}">
                    <a16:rowId xmlns:a16="http://schemas.microsoft.com/office/drawing/2014/main" val="4025571782"/>
                  </a:ext>
                </a:extLst>
              </a:tr>
              <a:tr h="188145">
                <a:tc>
                  <a:txBody>
                    <a:bodyPr/>
                    <a:lstStyle/>
                    <a:p>
                      <a:pPr fontAlgn="base"/>
                      <a:endParaRPr lang="en-DE" sz="800" dirty="0">
                        <a:effectLst/>
                      </a:endParaRPr>
                    </a:p>
                  </a:txBody>
                  <a:tcPr anchor="ctr"/>
                </a:tc>
                <a:tc>
                  <a:txBody>
                    <a:bodyPr/>
                    <a:lstStyle/>
                    <a:p>
                      <a:pPr fontAlgn="base"/>
                      <a:endParaRPr lang="en-GB" sz="800" dirty="0">
                        <a:effectLst/>
                      </a:endParaRPr>
                    </a:p>
                  </a:txBody>
                  <a:tcPr anchor="ctr"/>
                </a:tc>
                <a:tc>
                  <a:txBody>
                    <a:bodyPr/>
                    <a:lstStyle/>
                    <a:p>
                      <a:pPr fontAlgn="base"/>
                      <a:endParaRPr lang="en-GB" sz="800">
                        <a:effectLst/>
                      </a:endParaRPr>
                    </a:p>
                  </a:txBody>
                  <a:tcPr anchor="ctr"/>
                </a:tc>
                <a:tc>
                  <a:txBody>
                    <a:bodyPr/>
                    <a:lstStyle/>
                    <a:p>
                      <a:pPr fontAlgn="base"/>
                      <a:endParaRPr lang="en-GB" sz="800">
                        <a:effectLst/>
                      </a:endParaRPr>
                    </a:p>
                  </a:txBody>
                  <a:tcPr anchor="ctr"/>
                </a:tc>
                <a:tc>
                  <a:txBody>
                    <a:bodyPr/>
                    <a:lstStyle/>
                    <a:p>
                      <a:pPr fontAlgn="base"/>
                      <a:endParaRPr lang="en-GB" sz="800" dirty="0">
                        <a:effectLst/>
                      </a:endParaRPr>
                    </a:p>
                  </a:txBody>
                  <a:tcPr anchor="ctr"/>
                </a:tc>
                <a:extLst>
                  <a:ext uri="{0D108BD9-81ED-4DB2-BD59-A6C34878D82A}">
                    <a16:rowId xmlns:a16="http://schemas.microsoft.com/office/drawing/2014/main" val="2492296774"/>
                  </a:ext>
                </a:extLst>
              </a:tr>
            </a:tbl>
          </a:graphicData>
        </a:graphic>
      </p:graphicFrame>
    </p:spTree>
    <p:extLst>
      <p:ext uri="{BB962C8B-B14F-4D97-AF65-F5344CB8AC3E}">
        <p14:creationId xmlns:p14="http://schemas.microsoft.com/office/powerpoint/2010/main" val="95165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4434" y="360421"/>
            <a:ext cx="9984912" cy="1315288"/>
          </a:xfrm>
        </p:spPr>
        <p:txBody>
          <a:bodyPr vert="horz" lIns="0" tIns="0" rIns="0" bIns="0" rtlCol="0" anchor="t" anchorCtr="0">
            <a:noAutofit/>
          </a:bodyPr>
          <a:lstStyle/>
          <a:p>
            <a:pPr algn="l"/>
            <a:r>
              <a:rPr lang="en-US" sz="4400" dirty="0">
                <a:solidFill>
                  <a:schemeClr val="accent1"/>
                </a:solidFill>
                <a:latin typeface="Vodafone Rg"/>
              </a:rPr>
              <a:t>Hierarchical Clusters analysis</a:t>
            </a: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sp>
        <p:nvSpPr>
          <p:cNvPr id="7" name="TextBox 6">
            <a:extLst>
              <a:ext uri="{FF2B5EF4-FFF2-40B4-BE49-F238E27FC236}">
                <a16:creationId xmlns:a16="http://schemas.microsoft.com/office/drawing/2014/main" id="{43818E9B-E152-AD5C-AA3C-A0CCB519057E}"/>
              </a:ext>
            </a:extLst>
          </p:cNvPr>
          <p:cNvSpPr txBox="1"/>
          <p:nvPr/>
        </p:nvSpPr>
        <p:spPr>
          <a:xfrm>
            <a:off x="471513" y="1543868"/>
            <a:ext cx="11492734" cy="2062103"/>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
        <p:nvSpPr>
          <p:cNvPr id="8" name="TextBox 7">
            <a:extLst>
              <a:ext uri="{FF2B5EF4-FFF2-40B4-BE49-F238E27FC236}">
                <a16:creationId xmlns:a16="http://schemas.microsoft.com/office/drawing/2014/main" id="{0E34A170-2218-7EBB-0FF9-67BC085824C4}"/>
              </a:ext>
            </a:extLst>
          </p:cNvPr>
          <p:cNvSpPr txBox="1"/>
          <p:nvPr/>
        </p:nvSpPr>
        <p:spPr>
          <a:xfrm>
            <a:off x="471513" y="1543868"/>
            <a:ext cx="11492734" cy="6878806"/>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i="0" dirty="0">
                <a:effectLst/>
              </a:rPr>
              <a:t>Cosine similarities are calculated within each cluster and across different clusters to assess cluster</a:t>
            </a:r>
          </a:p>
          <a:p>
            <a:pPr marL="380990" indent="-380990">
              <a:spcAft>
                <a:spcPts val="600"/>
              </a:spcAft>
              <a:buClr>
                <a:srgbClr val="E60000"/>
              </a:buClr>
              <a:buFont typeface="Arial" pitchFamily="34" charset="0"/>
              <a:buChar char="•"/>
              <a:defRPr/>
            </a:pPr>
            <a:r>
              <a:rPr lang="en-US" sz="2400" i="0" dirty="0">
                <a:effectLst/>
              </a:rPr>
              <a:t>Subclusters are compared to understand how they are split after hierarchical clustering improvement.</a:t>
            </a:r>
          </a:p>
          <a:p>
            <a:pPr marL="380990" indent="-380990">
              <a:spcAft>
                <a:spcPts val="600"/>
              </a:spcAft>
              <a:buClr>
                <a:srgbClr val="E60000"/>
              </a:buClr>
              <a:buFont typeface="Arial" pitchFamily="34" charset="0"/>
              <a:buChar char="•"/>
              <a:defRPr/>
            </a:pPr>
            <a:r>
              <a:rPr lang="en-US" sz="2400" i="0" dirty="0">
                <a:effectLst/>
              </a:rPr>
              <a:t>Text pairs with low cosine similarity scores are extracted for more detailed analysis. Text pairs with low cosine similarity scores are colored in the embedding space to identify subclusters within clusters.</a:t>
            </a:r>
          </a:p>
          <a:p>
            <a:pPr marL="380990" indent="-380990">
              <a:spcAft>
                <a:spcPts val="600"/>
              </a:spcAft>
              <a:buClr>
                <a:srgbClr val="E60000"/>
              </a:buClr>
              <a:buFont typeface="Arial" pitchFamily="34" charset="0"/>
              <a:buChar char="•"/>
              <a:defRPr/>
            </a:pPr>
            <a:r>
              <a:rPr lang="en-GB" sz="2400" dirty="0"/>
              <a:t>Sparse text pairs within each cluster are </a:t>
            </a:r>
            <a:r>
              <a:rPr lang="en-GB" sz="2400" dirty="0" err="1"/>
              <a:t>analyzed</a:t>
            </a:r>
            <a:r>
              <a:rPr lang="en-GB" sz="2400" dirty="0"/>
              <a:t> to find more dense subclusters.</a:t>
            </a:r>
          </a:p>
          <a:p>
            <a:pPr marL="380990" indent="-380990">
              <a:spcAft>
                <a:spcPts val="600"/>
              </a:spcAft>
              <a:buClr>
                <a:srgbClr val="E60000"/>
              </a:buClr>
              <a:buFont typeface="Arial" pitchFamily="34" charset="0"/>
              <a:buChar char="•"/>
              <a:defRPr/>
            </a:pPr>
            <a:r>
              <a:rPr lang="en-GB" sz="2400" dirty="0"/>
              <a:t>The analysis of pairwise cosine similarity within and across clusters provides insights into the relationships and distinctions between the texts.</a:t>
            </a:r>
            <a:br>
              <a:rPr lang="en-GB" sz="2400" dirty="0"/>
            </a:br>
            <a:br>
              <a:rPr lang="en-GB" sz="2400" dirty="0"/>
            </a:br>
            <a:endParaRPr lang="en-US" sz="2400" i="0" dirty="0">
              <a:effectLst/>
            </a:endParaRPr>
          </a:p>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188312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4434" y="360421"/>
            <a:ext cx="9984912" cy="1315288"/>
          </a:xfrm>
        </p:spPr>
        <p:txBody>
          <a:bodyPr vert="horz" lIns="0" tIns="0" rIns="0" bIns="0" rtlCol="0" anchor="t" anchorCtr="0">
            <a:noAutofit/>
          </a:bodyPr>
          <a:lstStyle/>
          <a:p>
            <a:pPr algn="l"/>
            <a:r>
              <a:rPr lang="en-US" sz="4400" dirty="0">
                <a:solidFill>
                  <a:schemeClr val="accent1"/>
                </a:solidFill>
                <a:latin typeface="Vodafone Rg"/>
              </a:rPr>
              <a:t>Hierarchical Clusters analysis</a:t>
            </a: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25</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sp>
        <p:nvSpPr>
          <p:cNvPr id="7" name="TextBox 6">
            <a:extLst>
              <a:ext uri="{FF2B5EF4-FFF2-40B4-BE49-F238E27FC236}">
                <a16:creationId xmlns:a16="http://schemas.microsoft.com/office/drawing/2014/main" id="{43818E9B-E152-AD5C-AA3C-A0CCB519057E}"/>
              </a:ext>
            </a:extLst>
          </p:cNvPr>
          <p:cNvSpPr txBox="1"/>
          <p:nvPr/>
        </p:nvSpPr>
        <p:spPr>
          <a:xfrm>
            <a:off x="471513" y="1543868"/>
            <a:ext cx="11492734" cy="2062103"/>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11" name="Picture 10" descr="A picture containing screenshot, text&#10;&#10;Description automatically generated">
            <a:extLst>
              <a:ext uri="{FF2B5EF4-FFF2-40B4-BE49-F238E27FC236}">
                <a16:creationId xmlns:a16="http://schemas.microsoft.com/office/drawing/2014/main" id="{E080347A-FF42-A07A-9A7A-87E819225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06" y="854668"/>
            <a:ext cx="5910411" cy="2949353"/>
          </a:xfrm>
          <a:prstGeom prst="rect">
            <a:avLst/>
          </a:prstGeom>
        </p:spPr>
      </p:pic>
      <p:pic>
        <p:nvPicPr>
          <p:cNvPr id="14" name="Picture 13" descr="A picture containing screenshot&#10;&#10;Description automatically generated">
            <a:extLst>
              <a:ext uri="{FF2B5EF4-FFF2-40B4-BE49-F238E27FC236}">
                <a16:creationId xmlns:a16="http://schemas.microsoft.com/office/drawing/2014/main" id="{71996F33-337D-2076-9457-211577EE4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018" y="825793"/>
            <a:ext cx="5899229" cy="2937768"/>
          </a:xfrm>
          <a:prstGeom prst="rect">
            <a:avLst/>
          </a:prstGeom>
        </p:spPr>
      </p:pic>
      <p:pic>
        <p:nvPicPr>
          <p:cNvPr id="10" name="Picture 9" descr="A picture containing screenshot, line&#10;&#10;Description automatically generated">
            <a:extLst>
              <a:ext uri="{FF2B5EF4-FFF2-40B4-BE49-F238E27FC236}">
                <a16:creationId xmlns:a16="http://schemas.microsoft.com/office/drawing/2014/main" id="{76AD11BB-A4B8-C97A-553E-FBDE732AD0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2" y="3672670"/>
            <a:ext cx="5992040" cy="3076270"/>
          </a:xfrm>
          <a:prstGeom prst="rect">
            <a:avLst/>
          </a:prstGeom>
        </p:spPr>
      </p:pic>
      <p:pic>
        <p:nvPicPr>
          <p:cNvPr id="18" name="Picture 17" descr="A picture containing screenshot&#10;&#10;Description automatically generated">
            <a:extLst>
              <a:ext uri="{FF2B5EF4-FFF2-40B4-BE49-F238E27FC236}">
                <a16:creationId xmlns:a16="http://schemas.microsoft.com/office/drawing/2014/main" id="{B0420043-EB2E-775B-5BE2-C6F06DFF1D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7662" y="3679839"/>
            <a:ext cx="5826478" cy="2901724"/>
          </a:xfrm>
          <a:prstGeom prst="rect">
            <a:avLst/>
          </a:prstGeom>
        </p:spPr>
      </p:pic>
    </p:spTree>
    <p:extLst>
      <p:ext uri="{BB962C8B-B14F-4D97-AF65-F5344CB8AC3E}">
        <p14:creationId xmlns:p14="http://schemas.microsoft.com/office/powerpoint/2010/main" val="335137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4434" y="360421"/>
            <a:ext cx="9984912" cy="1315288"/>
          </a:xfrm>
        </p:spPr>
        <p:txBody>
          <a:bodyPr vert="horz" lIns="0" tIns="0" rIns="0" bIns="0" rtlCol="0" anchor="t" anchorCtr="0">
            <a:noAutofit/>
          </a:bodyPr>
          <a:lstStyle/>
          <a:p>
            <a:pPr algn="l"/>
            <a:r>
              <a:rPr lang="en-US" sz="4400" dirty="0">
                <a:solidFill>
                  <a:schemeClr val="accent1"/>
                </a:solidFill>
                <a:latin typeface="Vodafone Rg"/>
              </a:rPr>
              <a:t>Interactive tools for different use cases</a:t>
            </a: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26</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sp>
        <p:nvSpPr>
          <p:cNvPr id="7" name="TextBox 6">
            <a:extLst>
              <a:ext uri="{FF2B5EF4-FFF2-40B4-BE49-F238E27FC236}">
                <a16:creationId xmlns:a16="http://schemas.microsoft.com/office/drawing/2014/main" id="{43818E9B-E152-AD5C-AA3C-A0CCB519057E}"/>
              </a:ext>
            </a:extLst>
          </p:cNvPr>
          <p:cNvSpPr txBox="1"/>
          <p:nvPr/>
        </p:nvSpPr>
        <p:spPr>
          <a:xfrm>
            <a:off x="471513" y="1543868"/>
            <a:ext cx="11492734" cy="4585871"/>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GB" sz="2400" dirty="0"/>
              <a:t>For global approach: Nested hierarchical clustering tool and comparing subclusters with their node graphs (top words /top hypernyms)</a:t>
            </a:r>
          </a:p>
          <a:p>
            <a:pPr marL="380990" indent="-380990">
              <a:spcAft>
                <a:spcPts val="600"/>
              </a:spcAft>
              <a:buClr>
                <a:srgbClr val="E60000"/>
              </a:buClr>
              <a:buFont typeface="Arial" pitchFamily="34" charset="0"/>
              <a:buChar char="•"/>
              <a:defRPr/>
            </a:pPr>
            <a:endParaRPr lang="en-GB" sz="2400" dirty="0"/>
          </a:p>
          <a:p>
            <a:pPr marL="380990" indent="-380990">
              <a:spcAft>
                <a:spcPts val="600"/>
              </a:spcAft>
              <a:buClr>
                <a:srgbClr val="E60000"/>
              </a:buClr>
              <a:buFont typeface="Arial" pitchFamily="34" charset="0"/>
              <a:buChar char="•"/>
              <a:defRPr/>
            </a:pPr>
            <a:r>
              <a:rPr lang="en-GB" sz="2400" dirty="0"/>
              <a:t>For local investigations: Selecting specific observation and find the nearest n numbers of closest observations.</a:t>
            </a:r>
          </a:p>
          <a:p>
            <a:pPr marL="380990" indent="-380990">
              <a:spcAft>
                <a:spcPts val="600"/>
              </a:spcAft>
              <a:buClr>
                <a:srgbClr val="E60000"/>
              </a:buClr>
              <a:buFont typeface="Arial" pitchFamily="34" charset="0"/>
              <a:buChar char="•"/>
              <a:defRPr/>
            </a:pPr>
            <a:endParaRPr lang="en-GB" sz="2400" dirty="0"/>
          </a:p>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240692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4434" y="360421"/>
            <a:ext cx="9984912" cy="1315288"/>
          </a:xfrm>
        </p:spPr>
        <p:txBody>
          <a:bodyPr vert="horz" lIns="0" tIns="0" rIns="0" bIns="0" rtlCol="0" anchor="t" anchorCtr="0">
            <a:noAutofit/>
          </a:bodyPr>
          <a:lstStyle/>
          <a:p>
            <a:pPr algn="l"/>
            <a:r>
              <a:rPr lang="en-US" sz="4400" dirty="0">
                <a:solidFill>
                  <a:schemeClr val="accent1"/>
                </a:solidFill>
                <a:latin typeface="Vodafone Rg"/>
              </a:rPr>
              <a:t>Interactive tools for different use cases</a:t>
            </a: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27</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pic>
        <p:nvPicPr>
          <p:cNvPr id="10" name="Picture 9" descr="A picture containing colorfulness, screenshot, plot, diagram&#10;&#10;Description automatically generated">
            <a:extLst>
              <a:ext uri="{FF2B5EF4-FFF2-40B4-BE49-F238E27FC236}">
                <a16:creationId xmlns:a16="http://schemas.microsoft.com/office/drawing/2014/main" id="{B63A4AD2-2198-197D-B729-011CA811A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3" y="938523"/>
            <a:ext cx="4557085" cy="1619612"/>
          </a:xfrm>
          <a:prstGeom prst="rect">
            <a:avLst/>
          </a:prstGeom>
        </p:spPr>
      </p:pic>
      <p:pic>
        <p:nvPicPr>
          <p:cNvPr id="13" name="Picture 12" descr="A picture containing text, screenshot, font, white&#10;&#10;Description automatically generated">
            <a:extLst>
              <a:ext uri="{FF2B5EF4-FFF2-40B4-BE49-F238E27FC236}">
                <a16:creationId xmlns:a16="http://schemas.microsoft.com/office/drawing/2014/main" id="{1EB41151-1C52-E502-E16D-9E92A4E2F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826" y="2558135"/>
            <a:ext cx="2565400" cy="762000"/>
          </a:xfrm>
          <a:prstGeom prst="rect">
            <a:avLst/>
          </a:prstGeom>
        </p:spPr>
      </p:pic>
      <p:pic>
        <p:nvPicPr>
          <p:cNvPr id="15" name="Picture 14" descr="A screen shot of a computer screen&#10;&#10;Description automatically generated with low confidence">
            <a:extLst>
              <a:ext uri="{FF2B5EF4-FFF2-40B4-BE49-F238E27FC236}">
                <a16:creationId xmlns:a16="http://schemas.microsoft.com/office/drawing/2014/main" id="{ACB9ED06-6FF1-4BF7-64F4-E9EF80C89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1688" y="937140"/>
            <a:ext cx="4350425" cy="2556752"/>
          </a:xfrm>
          <a:prstGeom prst="rect">
            <a:avLst/>
          </a:prstGeom>
        </p:spPr>
      </p:pic>
      <p:pic>
        <p:nvPicPr>
          <p:cNvPr id="18" name="Picture 17" descr="A screenshot of a computer&#10;&#10;Description automatically generated with medium confidence">
            <a:extLst>
              <a:ext uri="{FF2B5EF4-FFF2-40B4-BE49-F238E27FC236}">
                <a16:creationId xmlns:a16="http://schemas.microsoft.com/office/drawing/2014/main" id="{26054E0D-4C31-0598-07CA-0A3BCC2A4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304" y="3740829"/>
            <a:ext cx="4357594" cy="1907454"/>
          </a:xfrm>
          <a:prstGeom prst="rect">
            <a:avLst/>
          </a:prstGeom>
        </p:spPr>
      </p:pic>
      <p:pic>
        <p:nvPicPr>
          <p:cNvPr id="20" name="Picture 19" descr="A picture containing text, screenshot, line&#10;&#10;Description automatically generated">
            <a:extLst>
              <a:ext uri="{FF2B5EF4-FFF2-40B4-BE49-F238E27FC236}">
                <a16:creationId xmlns:a16="http://schemas.microsoft.com/office/drawing/2014/main" id="{6B7421E9-3B65-1C21-82C7-6BD4E3B949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6447" y="3461586"/>
            <a:ext cx="4145666" cy="383132"/>
          </a:xfrm>
          <a:prstGeom prst="rect">
            <a:avLst/>
          </a:prstGeom>
        </p:spPr>
      </p:pic>
      <p:pic>
        <p:nvPicPr>
          <p:cNvPr id="22" name="Picture 21" descr="A close-up of a newspaper&#10;&#10;Description automatically generated with low confidence">
            <a:extLst>
              <a:ext uri="{FF2B5EF4-FFF2-40B4-BE49-F238E27FC236}">
                <a16:creationId xmlns:a16="http://schemas.microsoft.com/office/drawing/2014/main" id="{ECF0C547-EE02-C96C-3057-1AB31D27643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6447" y="3849698"/>
            <a:ext cx="4145666" cy="1393071"/>
          </a:xfrm>
          <a:prstGeom prst="rect">
            <a:avLst/>
          </a:prstGeom>
        </p:spPr>
      </p:pic>
      <p:pic>
        <p:nvPicPr>
          <p:cNvPr id="24" name="Picture 23">
            <a:extLst>
              <a:ext uri="{FF2B5EF4-FFF2-40B4-BE49-F238E27FC236}">
                <a16:creationId xmlns:a16="http://schemas.microsoft.com/office/drawing/2014/main" id="{2EAB1439-B342-D954-4875-99D01E2F19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5495" y="5256042"/>
            <a:ext cx="4917093" cy="1559152"/>
          </a:xfrm>
          <a:prstGeom prst="rect">
            <a:avLst/>
          </a:prstGeom>
        </p:spPr>
      </p:pic>
    </p:spTree>
    <p:extLst>
      <p:ext uri="{BB962C8B-B14F-4D97-AF65-F5344CB8AC3E}">
        <p14:creationId xmlns:p14="http://schemas.microsoft.com/office/powerpoint/2010/main" val="370269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4162463" y="2574919"/>
            <a:ext cx="9984912" cy="1315288"/>
          </a:xfrm>
        </p:spPr>
        <p:txBody>
          <a:bodyPr vert="horz" lIns="0" tIns="0" rIns="0" bIns="0" rtlCol="0" anchor="t" anchorCtr="0">
            <a:noAutofit/>
          </a:bodyPr>
          <a:lstStyle/>
          <a:p>
            <a:pPr algn="l"/>
            <a:r>
              <a:rPr lang="en-GB" sz="4400" dirty="0">
                <a:solidFill>
                  <a:schemeClr val="accent1"/>
                </a:solidFill>
                <a:latin typeface="Vodafone Rg"/>
              </a:rPr>
              <a:t>Thank you ! </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28</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US" sz="2400" dirty="0">
              <a:solidFill>
                <a:srgbClr val="000000"/>
              </a:solidFill>
              <a:latin typeface="-apple-system"/>
            </a:endParaRPr>
          </a:p>
        </p:txBody>
      </p:sp>
      <p:sp>
        <p:nvSpPr>
          <p:cNvPr id="7" name="TextBox 6">
            <a:extLst>
              <a:ext uri="{FF2B5EF4-FFF2-40B4-BE49-F238E27FC236}">
                <a16:creationId xmlns:a16="http://schemas.microsoft.com/office/drawing/2014/main" id="{43818E9B-E152-AD5C-AA3C-A0CCB519057E}"/>
              </a:ext>
            </a:extLst>
          </p:cNvPr>
          <p:cNvSpPr txBox="1"/>
          <p:nvPr/>
        </p:nvSpPr>
        <p:spPr>
          <a:xfrm>
            <a:off x="707051" y="2201511"/>
            <a:ext cx="11492734" cy="2062103"/>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endParaRPr lang="en-US" sz="2400" i="0" dirty="0">
              <a:effectLst/>
            </a:endParaRPr>
          </a:p>
          <a:p>
            <a:pPr>
              <a:spcAft>
                <a:spcPts val="600"/>
              </a:spcAft>
              <a:buClr>
                <a:srgbClr val="E60000"/>
              </a:buCl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302676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Overview</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3</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latin typeface="-apple-system"/>
              </a:rPr>
              <a:t>Dataset explanation</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GB" sz="2400" dirty="0"/>
              <a:t>Text </a:t>
            </a:r>
            <a:r>
              <a:rPr lang="en-GB" sz="2400" dirty="0" err="1"/>
              <a:t>preprocessing</a:t>
            </a:r>
            <a:endParaRPr lang="en-GB" sz="2400" dirty="0"/>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GB" sz="2400" dirty="0"/>
              <a:t>Pretrained models in NLP, Transformers, BERT explanation</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GB" sz="2400" dirty="0"/>
              <a:t>Usage of neural networks on top of embeddings for enhancement</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GB" sz="2400" dirty="0"/>
              <a:t>Clustering methods and dimensionality reduction</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t>Initial experiment </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t>Improvement of the previous experiment with HDBSCAN on top of clustering</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t>Interactive tools for different use cases</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t>Q/A and comments </a:t>
            </a: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de-DE" sz="2400" dirty="0">
              <a:latin typeface="-apple-system"/>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GB" sz="2400" dirty="0">
              <a:solidFill>
                <a:srgbClr val="000000"/>
              </a:solidFill>
            </a:endParaRPr>
          </a:p>
        </p:txBody>
      </p:sp>
    </p:spTree>
    <p:extLst>
      <p:ext uri="{BB962C8B-B14F-4D97-AF65-F5344CB8AC3E}">
        <p14:creationId xmlns:p14="http://schemas.microsoft.com/office/powerpoint/2010/main" val="26421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Dataset</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dirty="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dirty="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srgbClr val="E60000"/>
              </a:buClr>
              <a:buSzTx/>
              <a:buNone/>
              <a:tabLst/>
              <a:defRPr/>
            </a:pPr>
            <a:endParaRPr lang="en-GB" sz="2400" dirty="0">
              <a:solidFill>
                <a:srgbClr val="000000"/>
              </a:solidFill>
            </a:endParaRPr>
          </a:p>
        </p:txBody>
      </p:sp>
      <p:pic>
        <p:nvPicPr>
          <p:cNvPr id="8" name="Picture 7" descr="Graphical user interface, text, application, email&#10;&#10;Description automatically generated">
            <a:extLst>
              <a:ext uri="{FF2B5EF4-FFF2-40B4-BE49-F238E27FC236}">
                <a16:creationId xmlns:a16="http://schemas.microsoft.com/office/drawing/2014/main" id="{4FF92617-11E2-44D0-9A21-6956616A3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65" y="1109000"/>
            <a:ext cx="11061199" cy="5333058"/>
          </a:xfrm>
          <a:prstGeom prst="rect">
            <a:avLst/>
          </a:prstGeom>
        </p:spPr>
      </p:pic>
    </p:spTree>
    <p:extLst>
      <p:ext uri="{BB962C8B-B14F-4D97-AF65-F5344CB8AC3E}">
        <p14:creationId xmlns:p14="http://schemas.microsoft.com/office/powerpoint/2010/main" val="286111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4434" y="361112"/>
            <a:ext cx="9984912" cy="1315288"/>
          </a:xfrm>
        </p:spPr>
        <p:txBody>
          <a:bodyPr vert="horz" lIns="0" tIns="0" rIns="0" bIns="0" rtlCol="0" anchor="t" anchorCtr="0">
            <a:noAutofit/>
          </a:bodyPr>
          <a:lstStyle/>
          <a:p>
            <a:pPr algn="l"/>
            <a:r>
              <a:rPr lang="en-GB" sz="4400" dirty="0">
                <a:solidFill>
                  <a:schemeClr val="accent1"/>
                </a:solidFill>
                <a:latin typeface="Vodafone Rg"/>
              </a:rPr>
              <a:t>Dataset</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5</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GB" sz="2400">
              <a:solidFill>
                <a:srgbClr val="000000"/>
              </a:solidFill>
            </a:endParaRPr>
          </a:p>
        </p:txBody>
      </p:sp>
      <p:sp>
        <p:nvSpPr>
          <p:cNvPr id="15" name="TextBox 14">
            <a:extLst>
              <a:ext uri="{FF2B5EF4-FFF2-40B4-BE49-F238E27FC236}">
                <a16:creationId xmlns:a16="http://schemas.microsoft.com/office/drawing/2014/main" id="{F20B17C1-FA0A-4D63-B761-51399A0435AF}"/>
              </a:ext>
            </a:extLst>
          </p:cNvPr>
          <p:cNvSpPr txBox="1"/>
          <p:nvPr/>
        </p:nvSpPr>
        <p:spPr>
          <a:xfrm>
            <a:off x="200379" y="1061997"/>
            <a:ext cx="4889362" cy="1615827"/>
          </a:xfrm>
          <a:prstGeom prst="rect">
            <a:avLst/>
          </a:prstGeom>
          <a:noFill/>
        </p:spPr>
        <p:txBody>
          <a:bodyPr wrap="square">
            <a:spAutoFit/>
          </a:body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Agent: 124,798</a:t>
            </a:r>
            <a:r>
              <a:rPr lang="en-DE" sz="2400" dirty="0">
                <a:effectLst/>
              </a:rPr>
              <a:t> </a:t>
            </a:r>
            <a:r>
              <a:rPr lang="en-US" sz="2400" dirty="0">
                <a:solidFill>
                  <a:srgbClr val="000000"/>
                </a:solidFill>
                <a:effectLst/>
              </a:rPr>
              <a:t>text observations</a:t>
            </a: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US" sz="2400" dirty="0">
                <a:solidFill>
                  <a:srgbClr val="000000"/>
                </a:solidFill>
              </a:rPr>
              <a:t>Device: 248 text observations</a:t>
            </a: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19" name="Picture 18" descr="Chart, bar chart&#10;&#10;Description automatically generated">
            <a:extLst>
              <a:ext uri="{FF2B5EF4-FFF2-40B4-BE49-F238E27FC236}">
                <a16:creationId xmlns:a16="http://schemas.microsoft.com/office/drawing/2014/main" id="{5A061330-A57C-4F6D-8273-33A5630D5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3" y="2334044"/>
            <a:ext cx="5768731" cy="3630236"/>
          </a:xfrm>
          <a:prstGeom prst="rect">
            <a:avLst/>
          </a:prstGeom>
        </p:spPr>
      </p:pic>
      <p:pic>
        <p:nvPicPr>
          <p:cNvPr id="7" name="Picture 6" descr="A picture containing diagram, screenshot, circle, colorfulness&#10;&#10;Description automatically generated">
            <a:extLst>
              <a:ext uri="{FF2B5EF4-FFF2-40B4-BE49-F238E27FC236}">
                <a16:creationId xmlns:a16="http://schemas.microsoft.com/office/drawing/2014/main" id="{BF5D5598-879A-B229-99E2-F8A9E3CB7B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930" y="2494197"/>
            <a:ext cx="5398135" cy="3481593"/>
          </a:xfrm>
          <a:prstGeom prst="rect">
            <a:avLst/>
          </a:prstGeom>
        </p:spPr>
      </p:pic>
      <p:sp>
        <p:nvSpPr>
          <p:cNvPr id="8" name="TextBox 7">
            <a:extLst>
              <a:ext uri="{FF2B5EF4-FFF2-40B4-BE49-F238E27FC236}">
                <a16:creationId xmlns:a16="http://schemas.microsoft.com/office/drawing/2014/main" id="{ABC1BC59-DD11-E7E0-4DA8-2A155CDF4BB5}"/>
              </a:ext>
            </a:extLst>
          </p:cNvPr>
          <p:cNvSpPr txBox="1"/>
          <p:nvPr/>
        </p:nvSpPr>
        <p:spPr>
          <a:xfrm>
            <a:off x="6460316" y="1061996"/>
            <a:ext cx="5397250" cy="1092607"/>
          </a:xfrm>
          <a:prstGeom prst="rect">
            <a:avLst/>
          </a:prstGeom>
          <a:noFill/>
        </p:spPr>
        <p:txBody>
          <a:bodyPr wrap="square">
            <a:spAutoFit/>
          </a:body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tr-TR" sz="1800" dirty="0">
                <a:effectLst/>
                <a:latin typeface="Calibri" panose="020F0502020204030204" pitchFamily="34" charset="0"/>
                <a:ea typeface="Calibri" panose="020F0502020204030204" pitchFamily="34" charset="0"/>
                <a:cs typeface="Times New Roman" panose="02020603050405020304" pitchFamily="18" charset="0"/>
              </a:rPr>
              <a:t>Presence / </a:t>
            </a:r>
            <a:r>
              <a:rPr lang="tr-TR" dirty="0" err="1">
                <a:latin typeface="Calibri" panose="020F0502020204030204" pitchFamily="34" charset="0"/>
                <a:ea typeface="Calibri" panose="020F0502020204030204" pitchFamily="34" charset="0"/>
                <a:cs typeface="Times New Roman" panose="02020603050405020304" pitchFamily="18" charset="0"/>
              </a:rPr>
              <a:t>A</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bsence</a:t>
            </a:r>
            <a:r>
              <a:rPr lang="tr-TR" sz="1800" dirty="0">
                <a:effectLst/>
                <a:latin typeface="Calibri" panose="020F0502020204030204" pitchFamily="34" charset="0"/>
                <a:ea typeface="Calibri" panose="020F0502020204030204" pitchFamily="34" charset="0"/>
                <a:cs typeface="Times New Roman" panose="02020603050405020304" pitchFamily="18" charset="0"/>
              </a:rPr>
              <a:t> of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tr-TR" dirty="0">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class</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names</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within</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the</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text</a:t>
            </a:r>
            <a:r>
              <a:rPr lang="tr-TR" sz="1800" dirty="0">
                <a:effectLst/>
                <a:latin typeface="Calibri" panose="020F0502020204030204" pitchFamily="34" charset="0"/>
                <a:ea typeface="Calibri" panose="020F0502020204030204" pitchFamily="34" charset="0"/>
                <a:cs typeface="Times New Roman" panose="02020603050405020304" pitchFamily="18" charset="0"/>
              </a:rPr>
              <a:t>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observations</a:t>
            </a:r>
            <a:r>
              <a:rPr lang="en-DE" sz="2400" dirty="0">
                <a:effectLst/>
              </a:rPr>
              <a:t> </a:t>
            </a: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68993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a:solidFill>
                  <a:schemeClr val="accent1"/>
                </a:solidFill>
                <a:latin typeface="Vodafone Rg"/>
              </a:rPr>
              <a:t>Dataset</a:t>
            </a: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6</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pic>
        <p:nvPicPr>
          <p:cNvPr id="11" name="Picture 10" descr="Chart, histogram&#10;&#10;Description automatically generated">
            <a:extLst>
              <a:ext uri="{FF2B5EF4-FFF2-40B4-BE49-F238E27FC236}">
                <a16:creationId xmlns:a16="http://schemas.microsoft.com/office/drawing/2014/main" id="{568F4D09-2B27-480B-A063-A9D0DD148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84" y="2032154"/>
            <a:ext cx="10559344" cy="3849324"/>
          </a:xfrm>
          <a:prstGeom prst="rect">
            <a:avLst/>
          </a:prstGeom>
        </p:spPr>
      </p:pic>
      <p:sp>
        <p:nvSpPr>
          <p:cNvPr id="17" name="TextBox 16">
            <a:extLst>
              <a:ext uri="{FF2B5EF4-FFF2-40B4-BE49-F238E27FC236}">
                <a16:creationId xmlns:a16="http://schemas.microsoft.com/office/drawing/2014/main" id="{086D1CD4-74DE-4B2B-AAF3-D75A50506E3A}"/>
              </a:ext>
            </a:extLst>
          </p:cNvPr>
          <p:cNvSpPr txBox="1"/>
          <p:nvPr/>
        </p:nvSpPr>
        <p:spPr>
          <a:xfrm>
            <a:off x="703384" y="1011967"/>
            <a:ext cx="9508003" cy="369332"/>
          </a:xfrm>
          <a:prstGeom prst="rect">
            <a:avLst/>
          </a:prstGeom>
          <a:noFill/>
        </p:spPr>
        <p:txBody>
          <a:bodyPr wrap="square">
            <a:spAutoFit/>
          </a:body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r>
              <a:rPr lang="en-GB" dirty="0"/>
              <a:t>95% of all text lengths are 298 tokens</a:t>
            </a:r>
            <a:endParaRPr lang="en-US" sz="1800" b="0" i="0" u="none" strike="noStrike" baseline="0" dirty="0">
              <a:latin typeface="URWPalladioL-Roma"/>
            </a:endParaRPr>
          </a:p>
        </p:txBody>
      </p:sp>
    </p:spTree>
    <p:extLst>
      <p:ext uri="{BB962C8B-B14F-4D97-AF65-F5344CB8AC3E}">
        <p14:creationId xmlns:p14="http://schemas.microsoft.com/office/powerpoint/2010/main" val="383331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Text </a:t>
            </a:r>
            <a:r>
              <a:rPr lang="en-GB" sz="4400" dirty="0" err="1">
                <a:solidFill>
                  <a:schemeClr val="accent1"/>
                </a:solidFill>
                <a:latin typeface="Vodafone Rg"/>
              </a:rPr>
              <a:t>Preprocessing</a:t>
            </a:r>
            <a:r>
              <a:rPr lang="en-GB" sz="4400" dirty="0">
                <a:solidFill>
                  <a:schemeClr val="accent1"/>
                </a:solidFill>
                <a:latin typeface="Vodafone Rg"/>
              </a:rPr>
              <a:t> </a:t>
            </a:r>
            <a:br>
              <a:rPr lang="en-GB" sz="4400" dirty="0">
                <a:solidFill>
                  <a:schemeClr val="accent1"/>
                </a:solidFill>
                <a:latin typeface="Vodafone Rg"/>
              </a:rPr>
            </a:b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7</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8FC72226-47D3-16EC-9D36-DD500F5DBF3D}"/>
              </a:ext>
            </a:extLst>
          </p:cNvPr>
          <p:cNvSpPr txBox="1"/>
          <p:nvPr/>
        </p:nvSpPr>
        <p:spPr>
          <a:xfrm>
            <a:off x="1538868" y="2029522"/>
            <a:ext cx="0" cy="0"/>
          </a:xfrm>
          <a:prstGeom prst="rect">
            <a:avLst/>
          </a:prstGeom>
        </p:spPr>
        <p:txBody>
          <a:bodyPr wrap="none" lIns="0" tIns="0" rIns="0" bIns="0" rtlCol="0">
            <a:noAutofit/>
          </a:bodyPr>
          <a:lstStyle/>
          <a:p>
            <a:pPr marL="0" indent="0">
              <a:buFont typeface="Arial" pitchFamily="34" charset="0"/>
              <a:buNone/>
            </a:pPr>
            <a:endParaRPr lang="en-DE" dirty="0">
              <a:latin typeface="Vodafone Rg" pitchFamily="34" charset="0"/>
            </a:endParaRPr>
          </a:p>
        </p:txBody>
      </p:sp>
      <p:sp>
        <p:nvSpPr>
          <p:cNvPr id="8" name="TextBox 7">
            <a:extLst>
              <a:ext uri="{FF2B5EF4-FFF2-40B4-BE49-F238E27FC236}">
                <a16:creationId xmlns:a16="http://schemas.microsoft.com/office/drawing/2014/main" id="{F1BA8B36-8C08-FC4D-4BB1-0D8552397B5A}"/>
              </a:ext>
            </a:extLst>
          </p:cNvPr>
          <p:cNvSpPr txBox="1"/>
          <p:nvPr/>
        </p:nvSpPr>
        <p:spPr>
          <a:xfrm>
            <a:off x="1683834" y="1282390"/>
            <a:ext cx="8318810" cy="4315522"/>
          </a:xfrm>
          <a:prstGeom prst="rect">
            <a:avLst/>
          </a:prstGeom>
        </p:spPr>
        <p:txBody>
          <a:bodyPr wrap="square" lIns="0" tIns="0" rIns="0" bIns="0" rtlCol="0">
            <a:noAutofit/>
          </a:bodyPr>
          <a:lstStyle/>
          <a:p>
            <a:pPr marL="0" indent="0">
              <a:buFont typeface="Arial" pitchFamily="34" charset="0"/>
              <a:buNone/>
            </a:pPr>
            <a:endParaRPr lang="en-DE" dirty="0">
              <a:latin typeface="Vodafone Rg" pitchFamily="34" charset="0"/>
            </a:endParaRPr>
          </a:p>
        </p:txBody>
      </p:sp>
      <p:sp>
        <p:nvSpPr>
          <p:cNvPr id="10" name="TextBox 9">
            <a:extLst>
              <a:ext uri="{FF2B5EF4-FFF2-40B4-BE49-F238E27FC236}">
                <a16:creationId xmlns:a16="http://schemas.microsoft.com/office/drawing/2014/main" id="{C5CF36E8-D116-55BB-AEDC-84DA6B365AE1}"/>
              </a:ext>
            </a:extLst>
          </p:cNvPr>
          <p:cNvSpPr txBox="1"/>
          <p:nvPr/>
        </p:nvSpPr>
        <p:spPr>
          <a:xfrm>
            <a:off x="1906859" y="2018371"/>
            <a:ext cx="0" cy="0"/>
          </a:xfrm>
          <a:prstGeom prst="rect">
            <a:avLst/>
          </a:prstGeom>
        </p:spPr>
        <p:txBody>
          <a:bodyPr wrap="none" lIns="0" tIns="0" rIns="0" bIns="0" rtlCol="0">
            <a:noAutofit/>
          </a:bodyPr>
          <a:lstStyle/>
          <a:p>
            <a:pPr marL="0" indent="0">
              <a:buFont typeface="Arial" pitchFamily="34" charset="0"/>
              <a:buNone/>
            </a:pPr>
            <a:endParaRPr lang="en-DE" dirty="0">
              <a:latin typeface="Vodafone Rg" pitchFamily="34" charset="0"/>
            </a:endParaRPr>
          </a:p>
        </p:txBody>
      </p:sp>
      <p:sp>
        <p:nvSpPr>
          <p:cNvPr id="13" name="TextBox 12">
            <a:extLst>
              <a:ext uri="{FF2B5EF4-FFF2-40B4-BE49-F238E27FC236}">
                <a16:creationId xmlns:a16="http://schemas.microsoft.com/office/drawing/2014/main" id="{7D954AE6-BB2A-A657-4CC0-445AE825F266}"/>
              </a:ext>
            </a:extLst>
          </p:cNvPr>
          <p:cNvSpPr txBox="1"/>
          <p:nvPr/>
        </p:nvSpPr>
        <p:spPr>
          <a:xfrm>
            <a:off x="735981" y="1064226"/>
            <a:ext cx="9584688" cy="5555367"/>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dirty="0">
                <a:solidFill>
                  <a:srgbClr val="000000"/>
                </a:solidFill>
              </a:rPr>
              <a:t>NLTK library and Regular expression libraries are used for text preprocessing ;</a:t>
            </a:r>
          </a:p>
          <a:p>
            <a:pPr marL="838190" lvl="1" indent="-380990">
              <a:spcAft>
                <a:spcPts val="600"/>
              </a:spcAft>
              <a:buClr>
                <a:srgbClr val="E60000"/>
              </a:buClr>
              <a:buFont typeface="Arial" pitchFamily="34" charset="0"/>
              <a:buChar char="•"/>
              <a:defRPr/>
            </a:pPr>
            <a:r>
              <a:rPr lang="en-US" sz="2400" dirty="0">
                <a:solidFill>
                  <a:srgbClr val="000000"/>
                </a:solidFill>
              </a:rPr>
              <a:t>Tokenization</a:t>
            </a:r>
          </a:p>
          <a:p>
            <a:pPr marL="838190" lvl="1" indent="-380990">
              <a:spcAft>
                <a:spcPts val="600"/>
              </a:spcAft>
              <a:buClr>
                <a:srgbClr val="E60000"/>
              </a:buClr>
              <a:buFont typeface="Arial" pitchFamily="34" charset="0"/>
              <a:buChar char="•"/>
              <a:defRPr/>
            </a:pPr>
            <a:r>
              <a:rPr lang="en-US" sz="2400" dirty="0">
                <a:solidFill>
                  <a:srgbClr val="000000"/>
                </a:solidFill>
              </a:rPr>
              <a:t>Punctuation – Regular expression (re) : compile, sub, escape</a:t>
            </a:r>
          </a:p>
          <a:p>
            <a:pPr marL="838190" lvl="1" indent="-380990">
              <a:spcAft>
                <a:spcPts val="600"/>
              </a:spcAft>
              <a:buClr>
                <a:srgbClr val="E60000"/>
              </a:buClr>
              <a:buFont typeface="Arial" pitchFamily="34" charset="0"/>
              <a:buChar char="•"/>
              <a:defRPr/>
            </a:pPr>
            <a:r>
              <a:rPr lang="en-US" sz="2400" dirty="0">
                <a:solidFill>
                  <a:srgbClr val="000000"/>
                </a:solidFill>
              </a:rPr>
              <a:t>Lowercase conversion</a:t>
            </a:r>
          </a:p>
          <a:p>
            <a:pPr marL="838190" lvl="1" indent="-380990">
              <a:spcAft>
                <a:spcPts val="600"/>
              </a:spcAft>
              <a:buClr>
                <a:srgbClr val="E60000"/>
              </a:buClr>
              <a:buFont typeface="Arial" pitchFamily="34" charset="0"/>
              <a:buChar char="•"/>
              <a:defRPr/>
            </a:pPr>
            <a:r>
              <a:rPr lang="en-US" sz="2400" dirty="0" err="1">
                <a:solidFill>
                  <a:srgbClr val="000000"/>
                </a:solidFill>
              </a:rPr>
              <a:t>Stopwords</a:t>
            </a:r>
            <a:r>
              <a:rPr lang="en-US" sz="2400" dirty="0">
                <a:solidFill>
                  <a:srgbClr val="000000"/>
                </a:solidFill>
              </a:rPr>
              <a:t> removal</a:t>
            </a:r>
          </a:p>
          <a:p>
            <a:pPr marL="838190" lvl="1" indent="-380990">
              <a:spcAft>
                <a:spcPts val="600"/>
              </a:spcAft>
              <a:buClr>
                <a:srgbClr val="E60000"/>
              </a:buClr>
              <a:buFont typeface="Arial" pitchFamily="34" charset="0"/>
              <a:buChar char="•"/>
              <a:defRPr/>
            </a:pPr>
            <a:r>
              <a:rPr lang="en-US" sz="2400" dirty="0">
                <a:solidFill>
                  <a:srgbClr val="000000"/>
                </a:solidFill>
              </a:rPr>
              <a:t>Lemmatization</a:t>
            </a:r>
          </a:p>
          <a:p>
            <a:pPr marL="838190" lvl="1" indent="-380990">
              <a:spcAft>
                <a:spcPts val="600"/>
              </a:spcAft>
              <a:buClr>
                <a:srgbClr val="E60000"/>
              </a:buClr>
              <a:buFont typeface="Arial" pitchFamily="34" charset="0"/>
              <a:buChar char="•"/>
              <a:defRPr/>
            </a:pPr>
            <a:r>
              <a:rPr lang="en-US" sz="2400" dirty="0">
                <a:solidFill>
                  <a:srgbClr val="000000"/>
                </a:solidFill>
              </a:rPr>
              <a:t>Frequency distribution analysis</a:t>
            </a:r>
          </a:p>
          <a:p>
            <a:pPr marL="838190" lvl="1" indent="-380990">
              <a:spcAft>
                <a:spcPts val="600"/>
              </a:spcAft>
              <a:buClr>
                <a:srgbClr val="E60000"/>
              </a:buClr>
              <a:buFont typeface="Arial" pitchFamily="34" charset="0"/>
              <a:buChar char="•"/>
              <a:defRPr/>
            </a:pPr>
            <a:r>
              <a:rPr lang="en-US" sz="2400" dirty="0">
                <a:solidFill>
                  <a:srgbClr val="000000"/>
                </a:solidFill>
              </a:rPr>
              <a:t>Extracting most common words </a:t>
            </a: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5023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Text </a:t>
            </a:r>
            <a:r>
              <a:rPr lang="en-GB" sz="4400" dirty="0" err="1">
                <a:solidFill>
                  <a:schemeClr val="accent1"/>
                </a:solidFill>
                <a:latin typeface="Vodafone Rg"/>
              </a:rPr>
              <a:t>Preprocessing</a:t>
            </a:r>
            <a:r>
              <a:rPr lang="en-GB" sz="4400" dirty="0">
                <a:solidFill>
                  <a:schemeClr val="accent1"/>
                </a:solidFill>
                <a:latin typeface="Vodafone Rg"/>
              </a:rPr>
              <a:t> – NLTK WordNet tool</a:t>
            </a:r>
            <a:br>
              <a:rPr lang="en-GB" sz="4400" dirty="0">
                <a:solidFill>
                  <a:schemeClr val="accent1"/>
                </a:solidFill>
                <a:latin typeface="Vodafone Rg"/>
              </a:rPr>
            </a:b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8</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944AB2B7-0662-014B-86A8-AFDA1F564D88}"/>
              </a:ext>
            </a:extLst>
          </p:cNvPr>
          <p:cNvSpPr txBox="1"/>
          <p:nvPr/>
        </p:nvSpPr>
        <p:spPr>
          <a:xfrm>
            <a:off x="743459" y="1676400"/>
            <a:ext cx="9577210" cy="6370975"/>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dirty="0">
                <a:solidFill>
                  <a:srgbClr val="000000"/>
                </a:solidFill>
              </a:rPr>
              <a:t>NLTK Wordnet </a:t>
            </a:r>
          </a:p>
          <a:p>
            <a:pPr marL="838190" lvl="1" indent="-380990">
              <a:spcAft>
                <a:spcPts val="600"/>
              </a:spcAft>
              <a:buClr>
                <a:srgbClr val="E60000"/>
              </a:buClr>
              <a:buFont typeface="Arial" pitchFamily="34" charset="0"/>
              <a:buChar char="•"/>
              <a:defRPr/>
            </a:pPr>
            <a:r>
              <a:rPr lang="en-US" sz="2400" dirty="0" err="1">
                <a:solidFill>
                  <a:srgbClr val="000000"/>
                </a:solidFill>
              </a:rPr>
              <a:t>Synsets</a:t>
            </a:r>
            <a:r>
              <a:rPr lang="en-US" sz="2400" dirty="0">
                <a:solidFill>
                  <a:srgbClr val="000000"/>
                </a:solidFill>
              </a:rPr>
              <a:t>: specific meaning or concepts that words can have</a:t>
            </a:r>
          </a:p>
          <a:p>
            <a:pPr marL="1295390" lvl="2" indent="-380990">
              <a:spcAft>
                <a:spcPts val="600"/>
              </a:spcAft>
              <a:buClr>
                <a:srgbClr val="E60000"/>
              </a:buClr>
              <a:buFont typeface="Arial" pitchFamily="34" charset="0"/>
              <a:buChar char="•"/>
              <a:defRPr/>
            </a:pPr>
            <a:r>
              <a:rPr lang="en-US" sz="2400" dirty="0">
                <a:solidFill>
                  <a:srgbClr val="000000"/>
                </a:solidFill>
              </a:rPr>
              <a:t>Identify appropriate </a:t>
            </a:r>
            <a:r>
              <a:rPr lang="en-US" sz="2400" dirty="0" err="1">
                <a:solidFill>
                  <a:srgbClr val="000000"/>
                </a:solidFill>
              </a:rPr>
              <a:t>synset</a:t>
            </a:r>
            <a:r>
              <a:rPr lang="en-US" sz="2400" dirty="0">
                <a:solidFill>
                  <a:srgbClr val="000000"/>
                </a:solidFill>
              </a:rPr>
              <a:t> for a given word based on its meaning</a:t>
            </a:r>
          </a:p>
          <a:p>
            <a:pPr marL="838190" lvl="1" indent="-380990">
              <a:spcAft>
                <a:spcPts val="600"/>
              </a:spcAft>
              <a:buClr>
                <a:srgbClr val="E60000"/>
              </a:buClr>
              <a:buFont typeface="Arial" pitchFamily="34" charset="0"/>
              <a:buChar char="•"/>
              <a:defRPr/>
            </a:pPr>
            <a:r>
              <a:rPr lang="en-US" sz="2400" dirty="0">
                <a:solidFill>
                  <a:srgbClr val="000000"/>
                </a:solidFill>
              </a:rPr>
              <a:t>Hypernyms: More general categories or concepts</a:t>
            </a:r>
          </a:p>
          <a:p>
            <a:pPr marL="1295390" lvl="2" indent="-380990">
              <a:spcAft>
                <a:spcPts val="600"/>
              </a:spcAft>
              <a:buClr>
                <a:srgbClr val="E60000"/>
              </a:buClr>
              <a:buFont typeface="Arial" pitchFamily="34" charset="0"/>
              <a:buChar char="•"/>
              <a:defRPr/>
            </a:pPr>
            <a:r>
              <a:rPr lang="en-US" sz="2400" dirty="0">
                <a:solidFill>
                  <a:srgbClr val="000000"/>
                </a:solidFill>
              </a:rPr>
              <a:t>Hierarchical relationships within the network</a:t>
            </a:r>
          </a:p>
          <a:p>
            <a:pPr marL="380990" indent="-380990">
              <a:spcAft>
                <a:spcPts val="600"/>
              </a:spcAft>
              <a:buClr>
                <a:srgbClr val="E60000"/>
              </a:buClr>
              <a:buFont typeface="Arial" pitchFamily="34" charset="0"/>
              <a:buChar char="•"/>
              <a:defRPr/>
            </a:pPr>
            <a:r>
              <a:rPr lang="en-US" sz="2400" dirty="0">
                <a:solidFill>
                  <a:srgbClr val="000000"/>
                </a:solidFill>
              </a:rPr>
              <a:t>Semantic Graphs</a:t>
            </a:r>
          </a:p>
          <a:p>
            <a:pPr marL="838190" lvl="1" indent="-380990">
              <a:spcAft>
                <a:spcPts val="600"/>
              </a:spcAft>
              <a:buClr>
                <a:srgbClr val="E60000"/>
              </a:buClr>
              <a:buFont typeface="Arial" pitchFamily="34" charset="0"/>
              <a:buChar char="•"/>
              <a:defRPr/>
            </a:pPr>
            <a:r>
              <a:rPr lang="en-US" sz="2400" dirty="0">
                <a:solidFill>
                  <a:srgbClr val="000000"/>
                </a:solidFill>
              </a:rPr>
              <a:t>Visual representation of the connections and relationships between words or concepts</a:t>
            </a: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spTree>
    <p:extLst>
      <p:ext uri="{BB962C8B-B14F-4D97-AF65-F5344CB8AC3E}">
        <p14:creationId xmlns:p14="http://schemas.microsoft.com/office/powerpoint/2010/main" val="97607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F52DCAE-5B5B-0225-E1AD-9DC7CD00F813}"/>
              </a:ext>
            </a:extLst>
          </p:cNvPr>
          <p:cNvSpPr>
            <a:spLocks noGrp="1"/>
          </p:cNvSpPr>
          <p:nvPr>
            <p:ph type="ctrTitle"/>
          </p:nvPr>
        </p:nvSpPr>
        <p:spPr>
          <a:xfrm>
            <a:off x="335757" y="361112"/>
            <a:ext cx="9984912" cy="1315288"/>
          </a:xfrm>
        </p:spPr>
        <p:txBody>
          <a:bodyPr vert="horz" lIns="0" tIns="0" rIns="0" bIns="0" rtlCol="0" anchor="t" anchorCtr="0">
            <a:noAutofit/>
          </a:bodyPr>
          <a:lstStyle/>
          <a:p>
            <a:pPr algn="l"/>
            <a:r>
              <a:rPr lang="en-GB" sz="4400" dirty="0">
                <a:solidFill>
                  <a:schemeClr val="accent1"/>
                </a:solidFill>
                <a:latin typeface="Vodafone Rg"/>
              </a:rPr>
              <a:t>Text Embeddings – Pretrained models and Transformer Architecture</a:t>
            </a:r>
            <a:br>
              <a:rPr lang="en-GB" sz="4400" dirty="0">
                <a:solidFill>
                  <a:schemeClr val="accent1"/>
                </a:solidFill>
                <a:latin typeface="Vodafone Rg"/>
              </a:rPr>
            </a:br>
            <a:endParaRPr lang="en-GB" sz="4400" dirty="0">
              <a:solidFill>
                <a:schemeClr val="accent1"/>
              </a:solidFill>
              <a:latin typeface="Vodafone Rg"/>
            </a:endParaRPr>
          </a:p>
        </p:txBody>
      </p:sp>
      <p:sp>
        <p:nvSpPr>
          <p:cNvPr id="3" name="Footer Placeholder 2">
            <a:extLst>
              <a:ext uri="{FF2B5EF4-FFF2-40B4-BE49-F238E27FC236}">
                <a16:creationId xmlns:a16="http://schemas.microsoft.com/office/drawing/2014/main" id="{2F16E945-B837-F844-B460-43E65BBF68F4}"/>
              </a:ext>
            </a:extLst>
          </p:cNvPr>
          <p:cNvSpPr>
            <a:spLocks noGrp="1"/>
          </p:cNvSpPr>
          <p:nvPr>
            <p:ph type="ftr" sz="quarter" idx="10"/>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t>Insert Confidentiality Level in slide footer </a:t>
            </a:r>
          </a:p>
        </p:txBody>
      </p:sp>
      <p:sp>
        <p:nvSpPr>
          <p:cNvPr id="4" name="Slide Number Placeholder 3">
            <a:extLst>
              <a:ext uri="{FF2B5EF4-FFF2-40B4-BE49-F238E27FC236}">
                <a16:creationId xmlns:a16="http://schemas.microsoft.com/office/drawing/2014/main" id="{D6F7227D-3378-CD46-AB71-610FCE8C752C}"/>
              </a:ext>
            </a:extLst>
          </p:cNvPr>
          <p:cNvSpPr>
            <a:spLocks noGrp="1"/>
          </p:cNvSpPr>
          <p:nvPr>
            <p:ph type="sldNum" sz="quarter" idx="11"/>
          </p:nvPr>
        </p:nvSpPr>
        <p:spPr/>
        <p: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fld id="{72A83A2B-3358-44F8-83A0-4598795D8FB5}" type="slidenum">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9</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5" name="Date Placeholder 4">
            <a:extLst>
              <a:ext uri="{FF2B5EF4-FFF2-40B4-BE49-F238E27FC236}">
                <a16:creationId xmlns:a16="http://schemas.microsoft.com/office/drawing/2014/main" id="{700CE599-1A6D-FA4A-AEBB-E592222C2967}"/>
              </a:ext>
            </a:extLst>
          </p:cNvPr>
          <p:cNvSpPr>
            <a:spLocks noGrp="1"/>
          </p:cNvSpPr>
          <p:nvPr>
            <p:ph type="dt" sz="half"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4643493F-52CB-9741-89CF-BBF4E4260038}" type="datetime4">
              <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rPr>
              <a:pPr marL="0" marR="0" lvl="0" indent="0" algn="l" defTabSz="1219170" rtl="0" eaLnBrk="1" fontAlgn="auto" latinLnBrk="0" hangingPunct="1">
                <a:lnSpc>
                  <a:spcPct val="100000"/>
                </a:lnSpc>
                <a:spcBef>
                  <a:spcPts val="0"/>
                </a:spcBef>
                <a:spcAft>
                  <a:spcPts val="0"/>
                </a:spcAft>
                <a:buClrTx/>
                <a:buSzTx/>
                <a:buFontTx/>
                <a:buNone/>
                <a:tabLst/>
                <a:defRPr/>
              </a:pPr>
              <a:t>20 February 2024</a:t>
            </a:fld>
            <a:endParaRPr kumimoji="0" lang="en-GB" sz="1067" b="0" i="0" u="none" strike="noStrike" kern="1200" cap="none" spc="0" normalizeH="0" baseline="0" noProof="0">
              <a:ln>
                <a:noFill/>
              </a:ln>
              <a:solidFill>
                <a:srgbClr val="FFFFFF"/>
              </a:solidFill>
              <a:effectLst/>
              <a:uLnTx/>
              <a:uFillTx/>
              <a:latin typeface="Vodafone Lt" panose="020B0606040202020204" pitchFamily="34" charset="0"/>
              <a:ea typeface="+mn-ea"/>
              <a:cs typeface="+mn-cs"/>
            </a:endParaRPr>
          </a:p>
        </p:txBody>
      </p:sp>
      <p:sp>
        <p:nvSpPr>
          <p:cNvPr id="6" name="Content Placeholder 14">
            <a:extLst>
              <a:ext uri="{FF2B5EF4-FFF2-40B4-BE49-F238E27FC236}">
                <a16:creationId xmlns:a16="http://schemas.microsoft.com/office/drawing/2014/main" id="{7109A187-B37C-4C60-885B-678A09CE4FA3}"/>
              </a:ext>
            </a:extLst>
          </p:cNvPr>
          <p:cNvSpPr txBox="1">
            <a:spLocks/>
          </p:cNvSpPr>
          <p:nvPr/>
        </p:nvSpPr>
        <p:spPr>
          <a:xfrm>
            <a:off x="334434" y="1477966"/>
            <a:ext cx="9577210" cy="4804833"/>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8113" marR="0" lvl="0" indent="-138113"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kumimoji="0" lang="en-GB" sz="2400" b="0" i="0" u="none" strike="noStrike" kern="1200" cap="none" spc="0" normalizeH="0" baseline="0" noProof="0">
              <a:ln>
                <a:noFill/>
              </a:ln>
              <a:solidFill>
                <a:srgbClr val="000000"/>
              </a:solidFill>
              <a:effectLst/>
              <a:uLnTx/>
              <a:uFillTx/>
              <a:latin typeface="Vodafone Rg"/>
              <a:ea typeface="+mn-ea"/>
              <a:cs typeface="+mn-cs"/>
            </a:endParaRPr>
          </a:p>
        </p:txBody>
      </p:sp>
      <p:sp>
        <p:nvSpPr>
          <p:cNvPr id="2" name="TextBox 1">
            <a:extLst>
              <a:ext uri="{FF2B5EF4-FFF2-40B4-BE49-F238E27FC236}">
                <a16:creationId xmlns:a16="http://schemas.microsoft.com/office/drawing/2014/main" id="{3FCC4E08-63D6-76BA-E490-D7B7ED0A7A4D}"/>
              </a:ext>
            </a:extLst>
          </p:cNvPr>
          <p:cNvSpPr txBox="1"/>
          <p:nvPr/>
        </p:nvSpPr>
        <p:spPr>
          <a:xfrm>
            <a:off x="805732" y="1516049"/>
            <a:ext cx="0" cy="0"/>
          </a:xfrm>
          <a:prstGeom prst="rect">
            <a:avLst/>
          </a:prstGeom>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Vodafone Rg" pitchFamily="34" charset="0"/>
              <a:ea typeface="+mn-ea"/>
              <a:cs typeface="+mn-cs"/>
            </a:endParaRPr>
          </a:p>
        </p:txBody>
      </p:sp>
      <p:pic>
        <p:nvPicPr>
          <p:cNvPr id="9" name="Picture 8">
            <a:extLst>
              <a:ext uri="{FF2B5EF4-FFF2-40B4-BE49-F238E27FC236}">
                <a16:creationId xmlns:a16="http://schemas.microsoft.com/office/drawing/2014/main" id="{2AADE9E1-25ED-0A85-2C8C-8F11432367C4}"/>
              </a:ext>
            </a:extLst>
          </p:cNvPr>
          <p:cNvPicPr>
            <a:picLocks noChangeAspect="1"/>
          </p:cNvPicPr>
          <p:nvPr/>
        </p:nvPicPr>
        <p:blipFill>
          <a:blip r:embed="rId3"/>
          <a:stretch>
            <a:fillRect/>
          </a:stretch>
        </p:blipFill>
        <p:spPr>
          <a:xfrm>
            <a:off x="11027833" y="5812466"/>
            <a:ext cx="1152464" cy="1045535"/>
          </a:xfrm>
          <a:prstGeom prst="rect">
            <a:avLst/>
          </a:prstGeom>
        </p:spPr>
      </p:pic>
      <p:sp>
        <p:nvSpPr>
          <p:cNvPr id="12" name="Content Placeholder 14">
            <a:extLst>
              <a:ext uri="{FF2B5EF4-FFF2-40B4-BE49-F238E27FC236}">
                <a16:creationId xmlns:a16="http://schemas.microsoft.com/office/drawing/2014/main" id="{75FD8905-4331-492B-C05C-7693D6FB9E34}"/>
              </a:ext>
            </a:extLst>
          </p:cNvPr>
          <p:cNvSpPr txBox="1">
            <a:spLocks/>
          </p:cNvSpPr>
          <p:nvPr/>
        </p:nvSpPr>
        <p:spPr>
          <a:xfrm>
            <a:off x="334434" y="1018756"/>
            <a:ext cx="10559344" cy="4984576"/>
          </a:xfrm>
          <a:prstGeom prst="rect">
            <a:avLst/>
          </a:prstGeom>
        </p:spPr>
        <p:txBody>
          <a:bodyPr lIns="121920" tIns="60960" rIns="121920" bIns="60960" anchor="t"/>
          <a:lstStyle>
            <a:lvl1pPr marL="138113" indent="-138113" algn="l" defTabSz="914400" rtl="0" eaLnBrk="1" latinLnBrk="0" hangingPunct="1">
              <a:spcBef>
                <a:spcPts val="0"/>
              </a:spcBef>
              <a:spcAft>
                <a:spcPts val="600"/>
              </a:spcAft>
              <a:buClr>
                <a:schemeClr val="accent1"/>
              </a:buClr>
              <a:buFont typeface="Arial" pitchFamily="34" charset="0"/>
              <a:buChar char="•"/>
              <a:defRPr sz="1800" kern="1200">
                <a:solidFill>
                  <a:schemeClr val="tx1"/>
                </a:solidFill>
                <a:latin typeface="Vodafone Rg" pitchFamily="34" charset="0"/>
                <a:ea typeface="+mn-ea"/>
                <a:cs typeface="+mn-cs"/>
              </a:defRPr>
            </a:lvl1pPr>
            <a:lvl2pPr marL="347663" indent="-147638"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2pPr>
            <a:lvl3pPr marL="385763" indent="146050" algn="l" defTabSz="914400" rtl="0" eaLnBrk="1" latinLnBrk="0" hangingPunct="1">
              <a:spcBef>
                <a:spcPts val="0"/>
              </a:spcBef>
              <a:spcAft>
                <a:spcPts val="300"/>
              </a:spcAft>
              <a:buClr>
                <a:schemeClr val="accent1"/>
              </a:buClr>
              <a:buFont typeface="Calibri" pitchFamily="34" charset="0"/>
              <a:buChar char="–"/>
              <a:defRPr sz="1400" kern="1200">
                <a:solidFill>
                  <a:schemeClr val="tx1"/>
                </a:solidFill>
                <a:latin typeface="Vodafone Rg" pitchFamily="34" charset="0"/>
                <a:ea typeface="+mn-ea"/>
                <a:cs typeface="+mn-cs"/>
              </a:defRPr>
            </a:lvl3pPr>
            <a:lvl4pPr marL="717550" indent="-150813" algn="l" defTabSz="914400" rtl="0" eaLnBrk="1" latinLnBrk="0" hangingPunct="1">
              <a:spcBef>
                <a:spcPct val="20000"/>
              </a:spcBef>
              <a:buClr>
                <a:schemeClr val="accent1"/>
              </a:buClr>
              <a:buFont typeface="Calibri" pitchFamily="34" charset="0"/>
              <a:buChar char="–"/>
              <a:defRPr sz="1200" kern="1200">
                <a:solidFill>
                  <a:schemeClr val="tx1"/>
                </a:solidFill>
                <a:latin typeface="+mn-lt"/>
                <a:ea typeface="+mn-ea"/>
                <a:cs typeface="+mn-cs"/>
              </a:defRPr>
            </a:lvl4pPr>
            <a:lvl5pPr marL="914400" indent="-161925" algn="l" defTabSz="914400" rtl="0" eaLnBrk="1" latinLnBrk="0" hangingPunct="1">
              <a:spcBef>
                <a:spcPct val="20000"/>
              </a:spcBef>
              <a:buClr>
                <a:schemeClr val="accent1"/>
              </a:buClr>
              <a:buFont typeface="Calibri" pitchFamily="34" charset="0"/>
              <a:buChar char="–"/>
              <a:defRPr sz="12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a:solidFill>
                <a:srgbClr val="000000"/>
              </a:solidFill>
              <a:latin typeface="+mn-lt"/>
            </a:endParaRPr>
          </a:p>
        </p:txBody>
      </p:sp>
      <p:sp>
        <p:nvSpPr>
          <p:cNvPr id="7" name="TextBox 6">
            <a:extLst>
              <a:ext uri="{FF2B5EF4-FFF2-40B4-BE49-F238E27FC236}">
                <a16:creationId xmlns:a16="http://schemas.microsoft.com/office/drawing/2014/main" id="{4DA0E9A4-0408-85F3-2A3E-C5FF3C7BD078}"/>
              </a:ext>
            </a:extLst>
          </p:cNvPr>
          <p:cNvSpPr txBox="1"/>
          <p:nvPr/>
        </p:nvSpPr>
        <p:spPr>
          <a:xfrm>
            <a:off x="743459" y="1995981"/>
            <a:ext cx="9577210" cy="4662815"/>
          </a:xfrm>
          <a:prstGeom prst="rect">
            <a:avLst/>
          </a:prstGeom>
          <a:noFill/>
        </p:spPr>
        <p:txBody>
          <a:bodyPr wrap="square">
            <a:spAutoFit/>
          </a:bodyPr>
          <a:lstStyle/>
          <a:p>
            <a:pPr marL="380990" indent="-380990">
              <a:spcAft>
                <a:spcPts val="600"/>
              </a:spcAft>
              <a:buClr>
                <a:srgbClr val="E60000"/>
              </a:buClr>
              <a:buFont typeface="Arial" pitchFamily="34" charset="0"/>
              <a:buChar char="•"/>
              <a:defRPr/>
            </a:pPr>
            <a:r>
              <a:rPr lang="en-US" sz="2400" b="1" dirty="0">
                <a:solidFill>
                  <a:srgbClr val="000000"/>
                </a:solidFill>
              </a:rPr>
              <a:t>Pretrained models in NLP </a:t>
            </a:r>
            <a:r>
              <a:rPr lang="en-US" sz="2400" dirty="0">
                <a:solidFill>
                  <a:srgbClr val="000000"/>
                </a:solidFill>
              </a:rPr>
              <a:t>: trained on large amounts of </a:t>
            </a:r>
            <a:r>
              <a:rPr lang="en-US" sz="2400" dirty="0" err="1">
                <a:solidFill>
                  <a:srgbClr val="000000"/>
                </a:solidFill>
              </a:rPr>
              <a:t>unlabelled</a:t>
            </a:r>
            <a:r>
              <a:rPr lang="en-US" sz="2400" dirty="0">
                <a:solidFill>
                  <a:srgbClr val="000000"/>
                </a:solidFill>
              </a:rPr>
              <a:t> data, then fined tuned on specific tasks using smaller labelled datasets.</a:t>
            </a:r>
          </a:p>
          <a:p>
            <a:pPr marL="380990" indent="-380990">
              <a:spcAft>
                <a:spcPts val="600"/>
              </a:spcAft>
              <a:buClr>
                <a:srgbClr val="E60000"/>
              </a:buClr>
              <a:buFont typeface="Arial" pitchFamily="34" charset="0"/>
              <a:buChar char="•"/>
              <a:defRPr/>
            </a:pPr>
            <a:r>
              <a:rPr lang="en-US" sz="2400" b="1" dirty="0">
                <a:solidFill>
                  <a:srgbClr val="000000"/>
                </a:solidFill>
              </a:rPr>
              <a:t>Transformer architecture : </a:t>
            </a:r>
          </a:p>
          <a:p>
            <a:pPr marL="838190" lvl="1" indent="-380990">
              <a:spcAft>
                <a:spcPts val="600"/>
              </a:spcAft>
              <a:buClr>
                <a:srgbClr val="E60000"/>
              </a:buClr>
              <a:buFont typeface="Arial" pitchFamily="34" charset="0"/>
              <a:buChar char="•"/>
              <a:defRPr/>
            </a:pPr>
            <a:r>
              <a:rPr lang="en-US" sz="2400" dirty="0">
                <a:solidFill>
                  <a:srgbClr val="000000"/>
                </a:solidFill>
              </a:rPr>
              <a:t>Self Attention mechanism</a:t>
            </a:r>
          </a:p>
          <a:p>
            <a:pPr marL="838190" lvl="1" indent="-380990">
              <a:spcAft>
                <a:spcPts val="600"/>
              </a:spcAft>
              <a:buClr>
                <a:srgbClr val="E60000"/>
              </a:buClr>
              <a:buFont typeface="Arial" pitchFamily="34" charset="0"/>
              <a:buChar char="•"/>
              <a:defRPr/>
            </a:pPr>
            <a:r>
              <a:rPr lang="en-US" sz="2400" dirty="0">
                <a:solidFill>
                  <a:srgbClr val="000000"/>
                </a:solidFill>
              </a:rPr>
              <a:t>Encoder – decoder</a:t>
            </a: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838190" lvl="1" indent="-380990">
              <a:spcAft>
                <a:spcPts val="600"/>
              </a:spcAft>
              <a:buClr>
                <a:srgbClr val="E60000"/>
              </a:buClr>
              <a:buFont typeface="Arial" pitchFamily="34" charset="0"/>
              <a:buChar char="•"/>
              <a:defRPr/>
            </a:pPr>
            <a:endParaRPr lang="en-US" sz="24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2400" dirty="0">
              <a:solidFill>
                <a:srgbClr val="000000"/>
              </a:solidFill>
            </a:endParaRPr>
          </a:p>
          <a:p>
            <a:pPr marR="0" lvl="0" algn="l" defTabSz="914400" rtl="0" eaLnBrk="1" fontAlgn="auto" latinLnBrk="0" hangingPunct="1">
              <a:lnSpc>
                <a:spcPct val="100000"/>
              </a:lnSpc>
              <a:spcBef>
                <a:spcPts val="0"/>
              </a:spcBef>
              <a:spcAft>
                <a:spcPts val="600"/>
              </a:spcAft>
              <a:buClr>
                <a:srgbClr val="E60000"/>
              </a:buClr>
              <a:buSzTx/>
              <a:tabLst/>
              <a:defRPr/>
            </a:pPr>
            <a:endParaRPr lang="en-US" sz="1800" dirty="0">
              <a:solidFill>
                <a:srgbClr val="000000"/>
              </a:solidFill>
            </a:endParaRPr>
          </a:p>
          <a:p>
            <a:pPr marL="380990" marR="0" lvl="0" indent="-380990" algn="l" defTabSz="914400" rtl="0" eaLnBrk="1" fontAlgn="auto" latinLnBrk="0" hangingPunct="1">
              <a:lnSpc>
                <a:spcPct val="100000"/>
              </a:lnSpc>
              <a:spcBef>
                <a:spcPts val="0"/>
              </a:spcBef>
              <a:spcAft>
                <a:spcPts val="600"/>
              </a:spcAft>
              <a:buClr>
                <a:srgbClr val="E60000"/>
              </a:buClr>
              <a:buSzTx/>
              <a:buFont typeface="Arial" pitchFamily="34" charset="0"/>
              <a:buChar char="•"/>
              <a:tabLst/>
              <a:defRPr/>
            </a:pPr>
            <a:endParaRPr lang="en-US" sz="1800" dirty="0">
              <a:solidFill>
                <a:srgbClr val="000000"/>
              </a:solidFill>
            </a:endParaRPr>
          </a:p>
        </p:txBody>
      </p:sp>
      <p:pic>
        <p:nvPicPr>
          <p:cNvPr id="8" name="Picture 7" descr="A picture containing text, screenshot, line, number&#10;&#10;Description automatically generated">
            <a:extLst>
              <a:ext uri="{FF2B5EF4-FFF2-40B4-BE49-F238E27FC236}">
                <a16:creationId xmlns:a16="http://schemas.microsoft.com/office/drawing/2014/main" id="{F384AD77-1547-356D-71C4-F0A42DAD3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1607" y="2915119"/>
            <a:ext cx="2980737" cy="3686199"/>
          </a:xfrm>
          <a:prstGeom prst="rect">
            <a:avLst/>
          </a:prstGeom>
        </p:spPr>
      </p:pic>
    </p:spTree>
    <p:extLst>
      <p:ext uri="{BB962C8B-B14F-4D97-AF65-F5344CB8AC3E}">
        <p14:creationId xmlns:p14="http://schemas.microsoft.com/office/powerpoint/2010/main" val="305132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F_PowerPoint_Template_2021_EXTENDED_NEO">
  <a:themeElements>
    <a:clrScheme name="Vodafone 2021">
      <a:dk1>
        <a:srgbClr val="000000"/>
      </a:dk1>
      <a:lt1>
        <a:srgbClr val="FFFFFF"/>
      </a:lt1>
      <a:dk2>
        <a:srgbClr val="5E2750"/>
      </a:dk2>
      <a:lt2>
        <a:srgbClr val="545759"/>
      </a:lt2>
      <a:accent1>
        <a:srgbClr val="E60000"/>
      </a:accent1>
      <a:accent2>
        <a:srgbClr val="A8B400"/>
      </a:accent2>
      <a:accent3>
        <a:srgbClr val="9C2AA0"/>
      </a:accent3>
      <a:accent4>
        <a:srgbClr val="EB9700"/>
      </a:accent4>
      <a:accent5>
        <a:srgbClr val="00B0CA"/>
      </a:accent5>
      <a:accent6>
        <a:srgbClr val="FECB00"/>
      </a:accent6>
      <a:hlink>
        <a:srgbClr val="E60000"/>
      </a:hlink>
      <a:folHlink>
        <a:srgbClr val="E60000"/>
      </a:folHlink>
    </a:clrScheme>
    <a:fontScheme name="Vodafone">
      <a:majorFont>
        <a:latin typeface="Vodafone Rg"/>
        <a:ea typeface=""/>
        <a:cs typeface=""/>
      </a:majorFont>
      <a:minorFont>
        <a:latin typeface="Vodafone Rg"/>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cmpd="sng" algn="ctr">
          <a:noFill/>
          <a:prstDash val="solid"/>
        </a:ln>
        <a:effectLst/>
      </a:spPr>
      <a:bodyPr spcFirstLastPara="0" vert="horz" wrap="square" lIns="6350" tIns="6350" rIns="6350" bIns="6350" numCol="1" spcCol="1270" rtlCol="0" anchor="ctr" anchorCtr="0">
        <a:noAutofit/>
      </a:bodyPr>
      <a:lstStyle>
        <a:defPPr algn="ctr" defTabSz="444500">
          <a:lnSpc>
            <a:spcPct val="90000"/>
          </a:lnSpc>
          <a:spcBef>
            <a:spcPct val="0"/>
          </a:spcBef>
          <a:spcAft>
            <a:spcPct val="35000"/>
          </a:spcAft>
          <a:defRPr sz="1000" kern="1200" dirty="0" smtClean="0">
            <a:solidFill>
              <a:srgbClr val="34342B"/>
            </a:solidFill>
            <a:latin typeface="Vodafone Rg" pitchFamily="34" charset="0"/>
            <a:ea typeface="+mn-ea"/>
            <a:cs typeface="+mn-cs"/>
          </a:defRPr>
        </a:defPPr>
      </a:lstStyle>
      <a:style>
        <a:lnRef idx="2">
          <a:scrgbClr r="0" g="0" b="0"/>
        </a:lnRef>
        <a:fillRef idx="1">
          <a:scrgbClr r="0" g="0" b="0"/>
        </a:fillRef>
        <a:effectRef idx="0">
          <a:scrgbClr r="0" g="0" b="0"/>
        </a:effectRef>
        <a:fontRef idx="minor">
          <a:schemeClr val="lt1"/>
        </a:fontRef>
      </a:style>
    </a:spDef>
    <a:txDef>
      <a:spPr/>
      <a:bodyPr wrap="square" lIns="0" tIns="0" rIns="0" bIns="0" rtlCol="0">
        <a:noAutofit/>
      </a:bodyPr>
      <a:lstStyle>
        <a:defPPr marL="0" indent="0">
          <a:buFont typeface="Arial" pitchFamily="34" charset="0"/>
          <a:buNone/>
          <a:defRPr dirty="0" smtClean="0">
            <a:latin typeface="Vodafone Rg" pitchFamily="34" charset="0"/>
          </a:defRPr>
        </a:defPPr>
      </a:lstStyle>
    </a:txDef>
  </a:objectDefaults>
  <a:extraClrSchemeLst/>
  <a:extLst>
    <a:ext uri="{05A4C25C-085E-4340-85A3-A5531E510DB2}">
      <thm15:themeFamily xmlns:thm15="http://schemas.microsoft.com/office/thememl/2012/main" name="Master thesis Presentation." id="{E3D60750-EF50-9B48-B6F0-CB9F5B9FD4B4}" vid="{C911E131-CBFB-354E-B01A-AC052CA3EF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45983c6-ca52-46ba-80e8-86ed12db157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1166AA35900B24ABF6943FFE4E9721D" ma:contentTypeVersion="12" ma:contentTypeDescription="Create a new document." ma:contentTypeScope="" ma:versionID="19e624e09f8486f01cfa1dbd6c145aa5">
  <xsd:schema xmlns:xsd="http://www.w3.org/2001/XMLSchema" xmlns:xs="http://www.w3.org/2001/XMLSchema" xmlns:p="http://schemas.microsoft.com/office/2006/metadata/properties" xmlns:ns3="8f26355a-5ba5-426e-af72-e64a2bf074e6" xmlns:ns4="f45983c6-ca52-46ba-80e8-86ed12db1577" targetNamespace="http://schemas.microsoft.com/office/2006/metadata/properties" ma:root="true" ma:fieldsID="4d166b2b561962f55ffad8687fb0f1c2" ns3:_="" ns4:_="">
    <xsd:import namespace="8f26355a-5ba5-426e-af72-e64a2bf074e6"/>
    <xsd:import namespace="f45983c6-ca52-46ba-80e8-86ed12db157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26355a-5ba5-426e-af72-e64a2bf074e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5983c6-ca52-46ba-80e8-86ed12db157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28EE19-2DC1-4CB4-8F28-9A4FA7617337}">
  <ds:schemaRefs>
    <ds:schemaRef ds:uri="http://purl.org/dc/elements/1.1/"/>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http://schemas.microsoft.com/office/2006/metadata/properties"/>
    <ds:schemaRef ds:uri="f45983c6-ca52-46ba-80e8-86ed12db1577"/>
    <ds:schemaRef ds:uri="8f26355a-5ba5-426e-af72-e64a2bf074e6"/>
    <ds:schemaRef ds:uri="http://www.w3.org/XML/1998/namespace"/>
  </ds:schemaRefs>
</ds:datastoreItem>
</file>

<file path=customXml/itemProps2.xml><?xml version="1.0" encoding="utf-8"?>
<ds:datastoreItem xmlns:ds="http://schemas.openxmlformats.org/officeDocument/2006/customXml" ds:itemID="{D6FDEFE1-DC14-4079-8613-47A15F7C7F30}">
  <ds:schemaRefs>
    <ds:schemaRef ds:uri="http://schemas.microsoft.com/sharepoint/v3/contenttype/forms"/>
  </ds:schemaRefs>
</ds:datastoreItem>
</file>

<file path=customXml/itemProps3.xml><?xml version="1.0" encoding="utf-8"?>
<ds:datastoreItem xmlns:ds="http://schemas.openxmlformats.org/officeDocument/2006/customXml" ds:itemID="{20AB09D1-6D55-4FC7-8204-D0528F39C5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26355a-5ba5-426e-af72-e64a2bf074e6"/>
    <ds:schemaRef ds:uri="f45983c6-ca52-46ba-80e8-86ed12db15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3846</TotalTime>
  <Words>2531</Words>
  <Application>Microsoft Macintosh PowerPoint</Application>
  <PresentationFormat>Widescreen</PresentationFormat>
  <Paragraphs>441</Paragraphs>
  <Slides>28</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-apple-system</vt:lpstr>
      <vt:lpstr>Arial</vt:lpstr>
      <vt:lpstr>Calibri</vt:lpstr>
      <vt:lpstr>URWPalladioL-Roma</vt:lpstr>
      <vt:lpstr>Vodafone Lt</vt:lpstr>
      <vt:lpstr>Vodafone Rg</vt:lpstr>
      <vt:lpstr>VF_PowerPoint_Template_2021_EXTENDED_NEO</vt:lpstr>
      <vt:lpstr>think-cell Folie</vt:lpstr>
      <vt:lpstr>Topic detection and Semantic analysis</vt:lpstr>
      <vt:lpstr>Topic detection and semantic analysis </vt:lpstr>
      <vt:lpstr>Overview</vt:lpstr>
      <vt:lpstr>Dataset</vt:lpstr>
      <vt:lpstr>Dataset</vt:lpstr>
      <vt:lpstr>Dataset</vt:lpstr>
      <vt:lpstr>Text Preprocessing  </vt:lpstr>
      <vt:lpstr>Text Preprocessing – NLTK WordNet tool </vt:lpstr>
      <vt:lpstr>Text Embeddings – Pretrained models and Transformer Architecture </vt:lpstr>
      <vt:lpstr>Text Embeddings – Pretrained models and Transformer Architecture </vt:lpstr>
      <vt:lpstr>Text Embeddings - BERT </vt:lpstr>
      <vt:lpstr>Text Embeddings – Neural Network </vt:lpstr>
      <vt:lpstr>Clustering Approaches</vt:lpstr>
      <vt:lpstr>Clustering Approaches – Hypernyms </vt:lpstr>
      <vt:lpstr>Node Graphs –  Path Similarity </vt:lpstr>
      <vt:lpstr>Node Graphs – Agent class hypernyms </vt:lpstr>
      <vt:lpstr>Node Graphs – Event class hypernyms </vt:lpstr>
      <vt:lpstr>Node Graphs – Place class hypernyms </vt:lpstr>
      <vt:lpstr> Node Groups in Embedding Space</vt:lpstr>
      <vt:lpstr>Improvements – Community Groups</vt:lpstr>
      <vt:lpstr>Improvements – Hierarchical clustering on top of HDBSCAN </vt:lpstr>
      <vt:lpstr>Giving topic names to new 21 Hierarchical Clusters</vt:lpstr>
      <vt:lpstr>PowerPoint Presentation</vt:lpstr>
      <vt:lpstr>Hierarchical Clusters analysis</vt:lpstr>
      <vt:lpstr>Hierarchical Clusters analysis</vt:lpstr>
      <vt:lpstr>Interactive tools for different use cases</vt:lpstr>
      <vt:lpstr>Interactive tools for different use cases</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detection and Semantic analysis</dc:title>
  <dc:creator>Alp Yalcin</dc:creator>
  <cp:lastModifiedBy>Alp Yalcin</cp:lastModifiedBy>
  <cp:revision>24</cp:revision>
  <dcterms:created xsi:type="dcterms:W3CDTF">2023-06-24T15:45:31Z</dcterms:created>
  <dcterms:modified xsi:type="dcterms:W3CDTF">2024-02-20T12:44:39Z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359f705-2ba0-454b-9cfc-6ce5bcaac040_Enabled">
    <vt:lpwstr>true</vt:lpwstr>
  </property>
  <property fmtid="{D5CDD505-2E9C-101B-9397-08002B2CF9AE}" pid="3" name="MSIP_Label_0359f705-2ba0-454b-9cfc-6ce5bcaac040_SetDate">
    <vt:lpwstr>2023-02-19T13:18:20Z</vt:lpwstr>
  </property>
  <property fmtid="{D5CDD505-2E9C-101B-9397-08002B2CF9AE}" pid="4" name="MSIP_Label_0359f705-2ba0-454b-9cfc-6ce5bcaac040_Method">
    <vt:lpwstr>Standard</vt:lpwstr>
  </property>
  <property fmtid="{D5CDD505-2E9C-101B-9397-08002B2CF9AE}" pid="5" name="MSIP_Label_0359f705-2ba0-454b-9cfc-6ce5bcaac040_Name">
    <vt:lpwstr>0359f705-2ba0-454b-9cfc-6ce5bcaac040</vt:lpwstr>
  </property>
  <property fmtid="{D5CDD505-2E9C-101B-9397-08002B2CF9AE}" pid="6" name="MSIP_Label_0359f705-2ba0-454b-9cfc-6ce5bcaac040_SiteId">
    <vt:lpwstr>68283f3b-8487-4c86-adb3-a5228f18b893</vt:lpwstr>
  </property>
  <property fmtid="{D5CDD505-2E9C-101B-9397-08002B2CF9AE}" pid="7" name="MSIP_Label_0359f705-2ba0-454b-9cfc-6ce5bcaac040_ActionId">
    <vt:lpwstr>65d7892e-a8c1-403e-beef-30baf5cb90ad</vt:lpwstr>
  </property>
  <property fmtid="{D5CDD505-2E9C-101B-9397-08002B2CF9AE}" pid="8" name="MSIP_Label_0359f705-2ba0-454b-9cfc-6ce5bcaac040_ContentBits">
    <vt:lpwstr>2</vt:lpwstr>
  </property>
  <property fmtid="{D5CDD505-2E9C-101B-9397-08002B2CF9AE}" pid="9" name="ContentTypeId">
    <vt:lpwstr>0x01010011166AA35900B24ABF6943FFE4E9721D</vt:lpwstr>
  </property>
</Properties>
</file>